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ls" ContentType="application/vnd.ms-exce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notesMasterIdLst>
    <p:notesMasterId r:id="rId52"/>
  </p:notesMasterIdLst>
  <p:sldIdLst>
    <p:sldId id="256" r:id="rId2"/>
    <p:sldId id="28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5" r:id="rId26"/>
    <p:sldId id="286" r:id="rId27"/>
    <p:sldId id="288" r:id="rId28"/>
    <p:sldId id="290" r:id="rId29"/>
    <p:sldId id="281" r:id="rId30"/>
    <p:sldId id="303" r:id="rId31"/>
    <p:sldId id="282" r:id="rId32"/>
    <p:sldId id="292" r:id="rId33"/>
    <p:sldId id="294" r:id="rId34"/>
    <p:sldId id="295" r:id="rId35"/>
    <p:sldId id="298" r:id="rId36"/>
    <p:sldId id="297" r:id="rId37"/>
    <p:sldId id="299" r:id="rId38"/>
    <p:sldId id="300" r:id="rId39"/>
    <p:sldId id="301" r:id="rId40"/>
    <p:sldId id="302" r:id="rId41"/>
    <p:sldId id="296" r:id="rId42"/>
    <p:sldId id="308" r:id="rId43"/>
    <p:sldId id="309" r:id="rId44"/>
    <p:sldId id="293" r:id="rId45"/>
    <p:sldId id="310" r:id="rId46"/>
    <p:sldId id="307" r:id="rId47"/>
    <p:sldId id="291" r:id="rId48"/>
    <p:sldId id="304" r:id="rId49"/>
    <p:sldId id="305" r:id="rId50"/>
    <p:sldId id="30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3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5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04830-2EA9-4D2B-A4B6-6669FDB73474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5937C-366E-4274-875F-99FE306EE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679B461-B163-49A5-9495-7E22B64459BA}" type="datetimeFigureOut">
              <a:rPr lang="en-US" smtClean="0"/>
              <a:pPr/>
              <a:t>4/3/2009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E1397520-EFC1-4F57-B0F2-0FF8F3023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9.bin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oleObject" Target="../embeddings/oleObject31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5.bin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2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90800"/>
            <a:ext cx="7924800" cy="3124200"/>
          </a:xfrm>
        </p:spPr>
        <p:txBody>
          <a:bodyPr/>
          <a:lstStyle/>
          <a:p>
            <a:pPr algn="ctr"/>
            <a:r>
              <a:rPr lang="nl-NL" sz="6600" dirty="0" smtClean="0"/>
              <a:t>Parallel Image Processing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609600"/>
            <a:ext cx="7772400" cy="1143000"/>
          </a:xfrm>
        </p:spPr>
        <p:txBody>
          <a:bodyPr/>
          <a:lstStyle/>
          <a:p>
            <a:r>
              <a:rPr lang="en-US" dirty="0" smtClean="0"/>
              <a:t>Abdullah  </a:t>
            </a:r>
            <a:r>
              <a:rPr lang="en-US" dirty="0" err="1" smtClean="0"/>
              <a:t>Algarni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3125788" y="28956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77988" y="3505200"/>
            <a:ext cx="842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itchFamily="18" charset="0"/>
              </a:rPr>
              <a:t>small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15000" y="4191000"/>
            <a:ext cx="827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itchFamily="18" charset="0"/>
              </a:rPr>
              <a:t>large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3588" y="1905000"/>
            <a:ext cx="3122612" cy="234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3188" y="22860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048000" y="1905000"/>
            <a:ext cx="12842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</a:rPr>
              <a:t>digital </a:t>
            </a:r>
          </a:p>
          <a:p>
            <a:pPr algn="ctr"/>
            <a:r>
              <a:rPr lang="en-US" altLang="zh-CN" sz="2400" b="1">
                <a:latin typeface="Times New Roman" pitchFamily="18" charset="0"/>
              </a:rPr>
              <a:t>zooming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371600" y="4038600"/>
            <a:ext cx="1411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1M pixels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486400" y="4495800"/>
            <a:ext cx="1411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4M pixels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447800" y="5105400"/>
            <a:ext cx="63404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/>
              <a:t>Resolution enhancement can be obtained by common image</a:t>
            </a:r>
          </a:p>
          <a:p>
            <a:r>
              <a:rPr lang="en-US" altLang="zh-CN"/>
              <a:t>processing software such as Photoshop or Paint Shop Pro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Image Manipulation </a:t>
            </a:r>
            <a:r>
              <a:rPr lang="en-US" altLang="zh-CN" sz="3600" dirty="0" smtClean="0">
                <a:solidFill>
                  <a:srgbClr val="FFFF00"/>
                </a:solidFill>
                <a:latin typeface="Times New Roman" pitchFamily="18" charset="0"/>
              </a:rPr>
              <a:t>:</a:t>
            </a:r>
            <a:endParaRPr lang="en-US" altLang="zh-CN" sz="3600" dirty="0">
              <a:solidFill>
                <a:srgbClr val="FFFF00"/>
              </a:solidFill>
              <a:latin typeface="Times New Roman" pitchFamily="18" charset="0"/>
            </a:endParaRPr>
          </a:p>
          <a:p>
            <a:pPr algn="ctr"/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 Image Interpolation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>Image Analysis: Edge Detection </a:t>
            </a:r>
            <a:b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86000"/>
            <a:ext cx="2819400" cy="2819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09800"/>
            <a:ext cx="2971800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Image Analysis (II): Face Detection </a:t>
            </a:r>
          </a:p>
        </p:txBody>
      </p:sp>
      <p:pic>
        <p:nvPicPr>
          <p:cNvPr id="11" name="Picture 6" descr="tes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674938"/>
            <a:ext cx="2133600" cy="1630362"/>
          </a:xfrm>
          <a:prstGeom prst="rect">
            <a:avLst/>
          </a:prstGeom>
          <a:noFill/>
        </p:spPr>
      </p:pic>
      <p:pic>
        <p:nvPicPr>
          <p:cNvPr id="12" name="Picture 7" descr="group95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4371975"/>
            <a:ext cx="2133600" cy="141922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3" name="Picture 8" descr="guyRUSS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90675" y="2751138"/>
            <a:ext cx="2447925" cy="2895600"/>
          </a:xfrm>
          <a:prstGeom prst="rect">
            <a:avLst/>
          </a:prstGeom>
          <a:noFill/>
        </p:spPr>
      </p:pic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156200" y="4432300"/>
            <a:ext cx="341313" cy="3302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611813" y="4737100"/>
            <a:ext cx="255587" cy="300038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6069013" y="4737100"/>
            <a:ext cx="255587" cy="24765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6553200" y="4432300"/>
            <a:ext cx="341313" cy="3302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5943600" y="3213100"/>
            <a:ext cx="330200" cy="452438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657475" y="3513138"/>
            <a:ext cx="304800" cy="3048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>Change Detection in Medical Application</a:t>
            </a:r>
            <a:b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133600"/>
            <a:ext cx="385445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133600"/>
            <a:ext cx="3892550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Image </a:t>
            </a:r>
            <a:r>
              <a:rPr lang="en-US" altLang="zh-CN" sz="3600" dirty="0" smtClean="0">
                <a:solidFill>
                  <a:srgbClr val="FFFF00"/>
                </a:solidFill>
                <a:latin typeface="Times New Roman" pitchFamily="18" charset="0"/>
              </a:rPr>
              <a:t>Analysis: Image </a:t>
            </a:r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Matching 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394356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286000"/>
            <a:ext cx="4343400" cy="226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09600" y="4876800"/>
            <a:ext cx="349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/>
              <a:t>Antemortem  dental X-ray record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876800" y="4876800"/>
            <a:ext cx="348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/>
              <a:t>Postmortem dental X-ray record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Image Matching in Biometrics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981200"/>
            <a:ext cx="4868863" cy="289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990600" y="4953000"/>
            <a:ext cx="7642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latin typeface="Times New Roman" pitchFamily="18" charset="0"/>
              </a:rPr>
              <a:t>Two </a:t>
            </a:r>
            <a:r>
              <a:rPr lang="en-US" altLang="zh-CN" sz="2400" b="1">
                <a:solidFill>
                  <a:srgbClr val="EFF91D"/>
                </a:solidFill>
                <a:latin typeface="Times New Roman" pitchFamily="18" charset="0"/>
              </a:rPr>
              <a:t>deceivingly</a:t>
            </a:r>
            <a:r>
              <a:rPr lang="en-US" altLang="zh-CN" sz="2400">
                <a:latin typeface="Times New Roman" pitchFamily="18" charset="0"/>
              </a:rPr>
              <a:t> similar fingerprints of two different people 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981200"/>
            <a:ext cx="4868863" cy="289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35263" y="203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38400" y="5181600"/>
            <a:ext cx="51514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altLang="zh-CN" sz="2400">
                <a:latin typeface="Times New Roman" pitchFamily="18" charset="0"/>
              </a:rPr>
              <a:t>License number can be automatically</a:t>
            </a:r>
          </a:p>
          <a:p>
            <a:pPr eaLnBrk="0" hangingPunct="0"/>
            <a:r>
              <a:rPr lang="en-US" altLang="zh-CN" sz="2400">
                <a:latin typeface="Times New Roman" pitchFamily="18" charset="0"/>
              </a:rPr>
              <a:t>extracted from the image of license plate</a:t>
            </a:r>
          </a:p>
        </p:txBody>
      </p:sp>
      <p:pic>
        <p:nvPicPr>
          <p:cNvPr id="6" name="Picture 5" descr="Access Control syste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752600"/>
            <a:ext cx="5314950" cy="3381375"/>
          </a:xfrm>
          <a:prstGeom prst="rect">
            <a:avLst/>
          </a:prstGeom>
          <a:noFill/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Image Analysis </a:t>
            </a:r>
            <a:r>
              <a:rPr lang="en-US" altLang="zh-CN" sz="3600" dirty="0" smtClean="0">
                <a:solidFill>
                  <a:srgbClr val="FFFF00"/>
                </a:solidFill>
                <a:latin typeface="Times New Roman" pitchFamily="18" charset="0"/>
              </a:rPr>
              <a:t>: </a:t>
            </a:r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Object Recognition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>Object Recognition in Military Applications</a:t>
            </a:r>
            <a:endParaRPr lang="en-US" altLang="zh-CN" dirty="0">
              <a:solidFill>
                <a:srgbClr val="FFFF00"/>
              </a:solidFill>
              <a:latin typeface="Times New Roman" pitchFamily="18" charset="0"/>
            </a:endParaRPr>
          </a:p>
        </p:txBody>
      </p:sp>
      <p:pic>
        <p:nvPicPr>
          <p:cNvPr id="4" name="Picture 8" descr="Wide Angle View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632284" y="1784350"/>
            <a:ext cx="6336632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Verdana" pitchFamily="113" charset="0"/>
              </a:rPr>
              <a:t>Digital Image Fundamentals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542767" y="1799393"/>
            <a:ext cx="6515665" cy="454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Binary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755360"/>
          </a:xfrm>
        </p:spPr>
        <p:txBody>
          <a:bodyPr/>
          <a:lstStyle/>
          <a:p>
            <a:r>
              <a:rPr lang="en-US" altLang="zh-CN" u="sng" dirty="0" smtClean="0"/>
              <a:t>Numerical example </a:t>
            </a:r>
            <a:r>
              <a:rPr lang="en-US" altLang="zh-CN" dirty="0" smtClean="0"/>
              <a:t>(image of a square block)</a:t>
            </a:r>
            <a:endParaRPr lang="en-US" altLang="zh-CN" u="sng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0" y="3505200"/>
            <a:ext cx="5029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    0     0       0       0       0       0       0     0</a:t>
            </a:r>
          </a:p>
          <a:p>
            <a:r>
              <a:rPr lang="en-US" altLang="zh-CN" sz="2400" dirty="0" smtClean="0"/>
              <a:t>     0     0       0       0       0       0       0     0</a:t>
            </a:r>
          </a:p>
          <a:p>
            <a:r>
              <a:rPr lang="en-US" altLang="zh-CN" sz="2400" dirty="0" smtClean="0"/>
              <a:t>     0     0   255   255   255   255     0     0</a:t>
            </a:r>
          </a:p>
          <a:p>
            <a:r>
              <a:rPr lang="en-US" altLang="zh-CN" sz="2400" dirty="0" smtClean="0"/>
              <a:t>     0     0   255   255   255   255     0     0</a:t>
            </a:r>
          </a:p>
          <a:p>
            <a:r>
              <a:rPr lang="en-US" altLang="zh-CN" sz="2400" dirty="0" smtClean="0"/>
              <a:t>     0     0   255   255   255   255     0     0</a:t>
            </a:r>
          </a:p>
          <a:p>
            <a:r>
              <a:rPr lang="en-US" altLang="zh-CN" sz="2400" dirty="0" smtClean="0"/>
              <a:t>     0     0   255   255   255   255     0     0</a:t>
            </a:r>
          </a:p>
          <a:p>
            <a:r>
              <a:rPr lang="en-US" altLang="zh-CN" sz="2400" dirty="0" smtClean="0"/>
              <a:t>     0     0       0       0       0       0        0     0</a:t>
            </a:r>
          </a:p>
          <a:p>
            <a:r>
              <a:rPr lang="en-US" altLang="zh-CN" sz="2400" dirty="0" smtClean="0"/>
              <a:t>     0     0       0       0       0       0        0     0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What is Digital image?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135" descr="f18afterbur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2055813"/>
            <a:ext cx="4897437" cy="367347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grpSp>
        <p:nvGrpSpPr>
          <p:cNvPr id="5" name="Group 66"/>
          <p:cNvGrpSpPr>
            <a:grpSpLocks/>
          </p:cNvGrpSpPr>
          <p:nvPr/>
        </p:nvGrpSpPr>
        <p:grpSpPr bwMode="auto">
          <a:xfrm>
            <a:off x="7626350" y="5943600"/>
            <a:ext cx="1371600" cy="914400"/>
            <a:chOff x="768" y="2064"/>
            <a:chExt cx="864" cy="576"/>
          </a:xfrm>
        </p:grpSpPr>
        <p:sp>
          <p:nvSpPr>
            <p:cNvPr id="6" name="Rectangle 67"/>
            <p:cNvSpPr>
              <a:spLocks noChangeArrowheads="1"/>
            </p:cNvSpPr>
            <p:nvPr/>
          </p:nvSpPr>
          <p:spPr bwMode="auto">
            <a:xfrm>
              <a:off x="768" y="2544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68"/>
            <p:cNvSpPr>
              <a:spLocks noChangeArrowheads="1"/>
            </p:cNvSpPr>
            <p:nvPr/>
          </p:nvSpPr>
          <p:spPr bwMode="auto">
            <a:xfrm>
              <a:off x="768" y="2448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69"/>
            <p:cNvSpPr>
              <a:spLocks noChangeArrowheads="1"/>
            </p:cNvSpPr>
            <p:nvPr/>
          </p:nvSpPr>
          <p:spPr bwMode="auto">
            <a:xfrm>
              <a:off x="864" y="2544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70"/>
            <p:cNvSpPr>
              <a:spLocks noChangeArrowheads="1"/>
            </p:cNvSpPr>
            <p:nvPr/>
          </p:nvSpPr>
          <p:spPr bwMode="auto">
            <a:xfrm>
              <a:off x="768" y="2352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71"/>
            <p:cNvSpPr>
              <a:spLocks noChangeArrowheads="1"/>
            </p:cNvSpPr>
            <p:nvPr/>
          </p:nvSpPr>
          <p:spPr bwMode="auto">
            <a:xfrm>
              <a:off x="864" y="2448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2"/>
            <p:cNvSpPr>
              <a:spLocks noChangeArrowheads="1"/>
            </p:cNvSpPr>
            <p:nvPr/>
          </p:nvSpPr>
          <p:spPr bwMode="auto">
            <a:xfrm>
              <a:off x="960" y="2544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73"/>
            <p:cNvSpPr>
              <a:spLocks noChangeArrowheads="1"/>
            </p:cNvSpPr>
            <p:nvPr/>
          </p:nvSpPr>
          <p:spPr bwMode="auto">
            <a:xfrm>
              <a:off x="768" y="2160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4"/>
            <p:cNvSpPr>
              <a:spLocks noChangeArrowheads="1"/>
            </p:cNvSpPr>
            <p:nvPr/>
          </p:nvSpPr>
          <p:spPr bwMode="auto">
            <a:xfrm>
              <a:off x="864" y="225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75"/>
            <p:cNvSpPr>
              <a:spLocks noChangeArrowheads="1"/>
            </p:cNvSpPr>
            <p:nvPr/>
          </p:nvSpPr>
          <p:spPr bwMode="auto">
            <a:xfrm>
              <a:off x="960" y="2352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76"/>
            <p:cNvSpPr>
              <a:spLocks noChangeArrowheads="1"/>
            </p:cNvSpPr>
            <p:nvPr/>
          </p:nvSpPr>
          <p:spPr bwMode="auto">
            <a:xfrm>
              <a:off x="1056" y="2448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77"/>
            <p:cNvSpPr>
              <a:spLocks noChangeArrowheads="1"/>
            </p:cNvSpPr>
            <p:nvPr/>
          </p:nvSpPr>
          <p:spPr bwMode="auto">
            <a:xfrm>
              <a:off x="1152" y="2544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768" y="2256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79"/>
            <p:cNvSpPr>
              <a:spLocks noChangeArrowheads="1"/>
            </p:cNvSpPr>
            <p:nvPr/>
          </p:nvSpPr>
          <p:spPr bwMode="auto">
            <a:xfrm>
              <a:off x="864" y="2352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80"/>
            <p:cNvSpPr>
              <a:spLocks noChangeArrowheads="1"/>
            </p:cNvSpPr>
            <p:nvPr/>
          </p:nvSpPr>
          <p:spPr bwMode="auto">
            <a:xfrm>
              <a:off x="960" y="2448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81"/>
            <p:cNvSpPr>
              <a:spLocks noChangeArrowheads="1"/>
            </p:cNvSpPr>
            <p:nvPr/>
          </p:nvSpPr>
          <p:spPr bwMode="auto">
            <a:xfrm>
              <a:off x="1056" y="2544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82"/>
            <p:cNvSpPr>
              <a:spLocks noChangeArrowheads="1"/>
            </p:cNvSpPr>
            <p:nvPr/>
          </p:nvSpPr>
          <p:spPr bwMode="auto">
            <a:xfrm>
              <a:off x="768" y="206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83"/>
            <p:cNvSpPr>
              <a:spLocks noChangeArrowheads="1"/>
            </p:cNvSpPr>
            <p:nvPr/>
          </p:nvSpPr>
          <p:spPr bwMode="auto">
            <a:xfrm>
              <a:off x="864" y="2160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84"/>
            <p:cNvSpPr>
              <a:spLocks noChangeArrowheads="1"/>
            </p:cNvSpPr>
            <p:nvPr/>
          </p:nvSpPr>
          <p:spPr bwMode="auto">
            <a:xfrm>
              <a:off x="960" y="2256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85"/>
            <p:cNvSpPr>
              <a:spLocks noChangeArrowheads="1"/>
            </p:cNvSpPr>
            <p:nvPr/>
          </p:nvSpPr>
          <p:spPr bwMode="auto">
            <a:xfrm>
              <a:off x="1056" y="2352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86"/>
            <p:cNvSpPr>
              <a:spLocks noChangeArrowheads="1"/>
            </p:cNvSpPr>
            <p:nvPr/>
          </p:nvSpPr>
          <p:spPr bwMode="auto">
            <a:xfrm>
              <a:off x="1152" y="2448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87"/>
            <p:cNvSpPr>
              <a:spLocks noChangeArrowheads="1"/>
            </p:cNvSpPr>
            <p:nvPr/>
          </p:nvSpPr>
          <p:spPr bwMode="auto">
            <a:xfrm>
              <a:off x="1248" y="254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88"/>
            <p:cNvSpPr>
              <a:spLocks noChangeArrowheads="1"/>
            </p:cNvSpPr>
            <p:nvPr/>
          </p:nvSpPr>
          <p:spPr bwMode="auto">
            <a:xfrm>
              <a:off x="864" y="206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89"/>
            <p:cNvSpPr>
              <a:spLocks noChangeArrowheads="1"/>
            </p:cNvSpPr>
            <p:nvPr/>
          </p:nvSpPr>
          <p:spPr bwMode="auto">
            <a:xfrm>
              <a:off x="960" y="216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90"/>
            <p:cNvSpPr>
              <a:spLocks noChangeArrowheads="1"/>
            </p:cNvSpPr>
            <p:nvPr/>
          </p:nvSpPr>
          <p:spPr bwMode="auto">
            <a:xfrm>
              <a:off x="1056" y="2256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91"/>
            <p:cNvSpPr>
              <a:spLocks noChangeArrowheads="1"/>
            </p:cNvSpPr>
            <p:nvPr/>
          </p:nvSpPr>
          <p:spPr bwMode="auto">
            <a:xfrm>
              <a:off x="1152" y="235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92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93"/>
            <p:cNvSpPr>
              <a:spLocks noChangeArrowheads="1"/>
            </p:cNvSpPr>
            <p:nvPr/>
          </p:nvSpPr>
          <p:spPr bwMode="auto">
            <a:xfrm>
              <a:off x="1344" y="254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94"/>
            <p:cNvSpPr>
              <a:spLocks noChangeArrowheads="1"/>
            </p:cNvSpPr>
            <p:nvPr/>
          </p:nvSpPr>
          <p:spPr bwMode="auto">
            <a:xfrm>
              <a:off x="960" y="206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95"/>
            <p:cNvSpPr>
              <a:spLocks noChangeArrowheads="1"/>
            </p:cNvSpPr>
            <p:nvPr/>
          </p:nvSpPr>
          <p:spPr bwMode="auto">
            <a:xfrm>
              <a:off x="1056" y="2160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96"/>
            <p:cNvSpPr>
              <a:spLocks noChangeArrowheads="1"/>
            </p:cNvSpPr>
            <p:nvPr/>
          </p:nvSpPr>
          <p:spPr bwMode="auto">
            <a:xfrm>
              <a:off x="1152" y="2256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97"/>
            <p:cNvSpPr>
              <a:spLocks noChangeArrowheads="1"/>
            </p:cNvSpPr>
            <p:nvPr/>
          </p:nvSpPr>
          <p:spPr bwMode="auto">
            <a:xfrm>
              <a:off x="1248" y="2352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98"/>
            <p:cNvSpPr>
              <a:spLocks noChangeArrowheads="1"/>
            </p:cNvSpPr>
            <p:nvPr/>
          </p:nvSpPr>
          <p:spPr bwMode="auto">
            <a:xfrm>
              <a:off x="1344" y="2448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99"/>
            <p:cNvSpPr>
              <a:spLocks noChangeArrowheads="1"/>
            </p:cNvSpPr>
            <p:nvPr/>
          </p:nvSpPr>
          <p:spPr bwMode="auto">
            <a:xfrm>
              <a:off x="1440" y="254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100"/>
            <p:cNvSpPr>
              <a:spLocks noChangeArrowheads="1"/>
            </p:cNvSpPr>
            <p:nvPr/>
          </p:nvSpPr>
          <p:spPr bwMode="auto">
            <a:xfrm>
              <a:off x="1536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101"/>
            <p:cNvSpPr>
              <a:spLocks noChangeArrowheads="1"/>
            </p:cNvSpPr>
            <p:nvPr/>
          </p:nvSpPr>
          <p:spPr bwMode="auto">
            <a:xfrm>
              <a:off x="1440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102"/>
            <p:cNvSpPr>
              <a:spLocks noChangeArrowheads="1"/>
            </p:cNvSpPr>
            <p:nvPr/>
          </p:nvSpPr>
          <p:spPr bwMode="auto">
            <a:xfrm>
              <a:off x="1536" y="216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103"/>
            <p:cNvSpPr>
              <a:spLocks noChangeArrowheads="1"/>
            </p:cNvSpPr>
            <p:nvPr/>
          </p:nvSpPr>
          <p:spPr bwMode="auto">
            <a:xfrm>
              <a:off x="1344" y="2064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104"/>
            <p:cNvSpPr>
              <a:spLocks noChangeArrowheads="1"/>
            </p:cNvSpPr>
            <p:nvPr/>
          </p:nvSpPr>
          <p:spPr bwMode="auto">
            <a:xfrm>
              <a:off x="1440" y="2160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105"/>
            <p:cNvSpPr>
              <a:spLocks noChangeArrowheads="1"/>
            </p:cNvSpPr>
            <p:nvPr/>
          </p:nvSpPr>
          <p:spPr bwMode="auto">
            <a:xfrm>
              <a:off x="1536" y="2256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106"/>
            <p:cNvSpPr>
              <a:spLocks noChangeArrowheads="1"/>
            </p:cNvSpPr>
            <p:nvPr/>
          </p:nvSpPr>
          <p:spPr bwMode="auto">
            <a:xfrm>
              <a:off x="1248" y="2064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107"/>
            <p:cNvSpPr>
              <a:spLocks noChangeArrowheads="1"/>
            </p:cNvSpPr>
            <p:nvPr/>
          </p:nvSpPr>
          <p:spPr bwMode="auto">
            <a:xfrm>
              <a:off x="1344" y="216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108"/>
            <p:cNvSpPr>
              <a:spLocks noChangeArrowheads="1"/>
            </p:cNvSpPr>
            <p:nvPr/>
          </p:nvSpPr>
          <p:spPr bwMode="auto">
            <a:xfrm>
              <a:off x="1440" y="2256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109"/>
            <p:cNvSpPr>
              <a:spLocks noChangeArrowheads="1"/>
            </p:cNvSpPr>
            <p:nvPr/>
          </p:nvSpPr>
          <p:spPr bwMode="auto">
            <a:xfrm>
              <a:off x="1536" y="2352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10"/>
            <p:cNvSpPr>
              <a:spLocks noChangeArrowheads="1"/>
            </p:cNvSpPr>
            <p:nvPr/>
          </p:nvSpPr>
          <p:spPr bwMode="auto">
            <a:xfrm>
              <a:off x="1152" y="2064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111"/>
            <p:cNvSpPr>
              <a:spLocks noChangeArrowheads="1"/>
            </p:cNvSpPr>
            <p:nvPr/>
          </p:nvSpPr>
          <p:spPr bwMode="auto">
            <a:xfrm>
              <a:off x="1248" y="2160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112"/>
            <p:cNvSpPr>
              <a:spLocks noChangeArrowheads="1"/>
            </p:cNvSpPr>
            <p:nvPr/>
          </p:nvSpPr>
          <p:spPr bwMode="auto">
            <a:xfrm>
              <a:off x="1344" y="2256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13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114"/>
            <p:cNvSpPr>
              <a:spLocks noChangeArrowheads="1"/>
            </p:cNvSpPr>
            <p:nvPr/>
          </p:nvSpPr>
          <p:spPr bwMode="auto">
            <a:xfrm>
              <a:off x="1536" y="2448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115"/>
            <p:cNvSpPr>
              <a:spLocks noChangeArrowheads="1"/>
            </p:cNvSpPr>
            <p:nvPr/>
          </p:nvSpPr>
          <p:spPr bwMode="auto">
            <a:xfrm>
              <a:off x="1056" y="206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116"/>
            <p:cNvSpPr>
              <a:spLocks noChangeArrowheads="1"/>
            </p:cNvSpPr>
            <p:nvPr/>
          </p:nvSpPr>
          <p:spPr bwMode="auto">
            <a:xfrm>
              <a:off x="1152" y="2160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117"/>
            <p:cNvSpPr>
              <a:spLocks noChangeArrowheads="1"/>
            </p:cNvSpPr>
            <p:nvPr/>
          </p:nvSpPr>
          <p:spPr bwMode="auto">
            <a:xfrm>
              <a:off x="1536" y="254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118"/>
            <p:cNvSpPr>
              <a:spLocks noChangeArrowheads="1"/>
            </p:cNvSpPr>
            <p:nvPr/>
          </p:nvSpPr>
          <p:spPr bwMode="auto">
            <a:xfrm>
              <a:off x="1440" y="2448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119"/>
            <p:cNvSpPr>
              <a:spLocks noChangeArrowheads="1"/>
            </p:cNvSpPr>
            <p:nvPr/>
          </p:nvSpPr>
          <p:spPr bwMode="auto">
            <a:xfrm>
              <a:off x="1344" y="2352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120"/>
            <p:cNvSpPr>
              <a:spLocks noChangeArrowheads="1"/>
            </p:cNvSpPr>
            <p:nvPr/>
          </p:nvSpPr>
          <p:spPr bwMode="auto">
            <a:xfrm>
              <a:off x="1248" y="225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121"/>
            <p:cNvSpPr>
              <a:spLocks noChangeArrowheads="1"/>
            </p:cNvSpPr>
            <p:nvPr/>
          </p:nvSpPr>
          <p:spPr bwMode="auto">
            <a:xfrm>
              <a:off x="768" y="2064"/>
              <a:ext cx="864" cy="57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122"/>
            <p:cNvSpPr>
              <a:spLocks noChangeShapeType="1"/>
            </p:cNvSpPr>
            <p:nvPr/>
          </p:nvSpPr>
          <p:spPr bwMode="auto">
            <a:xfrm>
              <a:off x="768" y="2160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123"/>
            <p:cNvSpPr>
              <a:spLocks noChangeShapeType="1"/>
            </p:cNvSpPr>
            <p:nvPr/>
          </p:nvSpPr>
          <p:spPr bwMode="auto">
            <a:xfrm>
              <a:off x="768" y="2256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24"/>
            <p:cNvSpPr>
              <a:spLocks noChangeShapeType="1"/>
            </p:cNvSpPr>
            <p:nvPr/>
          </p:nvSpPr>
          <p:spPr bwMode="auto">
            <a:xfrm>
              <a:off x="768" y="2352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125"/>
            <p:cNvSpPr>
              <a:spLocks noChangeShapeType="1"/>
            </p:cNvSpPr>
            <p:nvPr/>
          </p:nvSpPr>
          <p:spPr bwMode="auto">
            <a:xfrm>
              <a:off x="768" y="2448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126"/>
            <p:cNvSpPr>
              <a:spLocks noChangeShapeType="1"/>
            </p:cNvSpPr>
            <p:nvPr/>
          </p:nvSpPr>
          <p:spPr bwMode="auto">
            <a:xfrm>
              <a:off x="768" y="2544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127"/>
            <p:cNvSpPr>
              <a:spLocks noChangeShapeType="1"/>
            </p:cNvSpPr>
            <p:nvPr/>
          </p:nvSpPr>
          <p:spPr bwMode="auto">
            <a:xfrm flipV="1">
              <a:off x="86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128"/>
            <p:cNvSpPr>
              <a:spLocks noChangeShapeType="1"/>
            </p:cNvSpPr>
            <p:nvPr/>
          </p:nvSpPr>
          <p:spPr bwMode="auto">
            <a:xfrm flipV="1">
              <a:off x="96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129"/>
            <p:cNvSpPr>
              <a:spLocks noChangeShapeType="1"/>
            </p:cNvSpPr>
            <p:nvPr/>
          </p:nvSpPr>
          <p:spPr bwMode="auto">
            <a:xfrm flipV="1">
              <a:off x="105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130"/>
            <p:cNvSpPr>
              <a:spLocks noChangeShapeType="1"/>
            </p:cNvSpPr>
            <p:nvPr/>
          </p:nvSpPr>
          <p:spPr bwMode="auto">
            <a:xfrm flipV="1">
              <a:off x="1152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131"/>
            <p:cNvSpPr>
              <a:spLocks noChangeShapeType="1"/>
            </p:cNvSpPr>
            <p:nvPr/>
          </p:nvSpPr>
          <p:spPr bwMode="auto">
            <a:xfrm flipV="1">
              <a:off x="1248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132"/>
            <p:cNvSpPr>
              <a:spLocks noChangeShapeType="1"/>
            </p:cNvSpPr>
            <p:nvPr/>
          </p:nvSpPr>
          <p:spPr bwMode="auto">
            <a:xfrm flipV="1">
              <a:off x="134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133"/>
            <p:cNvSpPr>
              <a:spLocks noChangeShapeType="1"/>
            </p:cNvSpPr>
            <p:nvPr/>
          </p:nvSpPr>
          <p:spPr bwMode="auto">
            <a:xfrm flipV="1">
              <a:off x="144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134"/>
            <p:cNvSpPr>
              <a:spLocks noChangeShapeType="1"/>
            </p:cNvSpPr>
            <p:nvPr/>
          </p:nvSpPr>
          <p:spPr bwMode="auto">
            <a:xfrm flipV="1">
              <a:off x="153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" name="Line 136"/>
          <p:cNvSpPr>
            <a:spLocks noChangeShapeType="1"/>
          </p:cNvSpPr>
          <p:nvPr/>
        </p:nvSpPr>
        <p:spPr bwMode="auto">
          <a:xfrm flipH="1" flipV="1">
            <a:off x="6262687" y="3927475"/>
            <a:ext cx="1368425" cy="2016125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5" name="Line 137"/>
          <p:cNvSpPr>
            <a:spLocks noChangeShapeType="1"/>
          </p:cNvSpPr>
          <p:nvPr/>
        </p:nvSpPr>
        <p:spPr bwMode="auto">
          <a:xfrm flipH="1" flipV="1">
            <a:off x="6332537" y="3856038"/>
            <a:ext cx="2665413" cy="2087562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2362200"/>
            <a:ext cx="6705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3200" b="1" dirty="0" smtClean="0">
                <a:solidFill>
                  <a:srgbClr val="FF0000"/>
                </a:solidFill>
              </a:rPr>
              <a:t>An image is a continuous function that has been </a:t>
            </a:r>
            <a:r>
              <a:rPr lang="en-US" sz="3200" b="1" dirty="0" err="1" smtClean="0">
                <a:solidFill>
                  <a:srgbClr val="FF0000"/>
                </a:solidFill>
              </a:rPr>
              <a:t>discretized</a:t>
            </a:r>
            <a:r>
              <a:rPr lang="en-US" sz="3200" b="1" dirty="0" smtClean="0">
                <a:solidFill>
                  <a:srgbClr val="FF0000"/>
                </a:solidFill>
              </a:rPr>
              <a:t> in spatial coordinates, brightness and color frequencies</a:t>
            </a:r>
          </a:p>
          <a:p>
            <a:pPr marL="342900" indent="-342900"/>
            <a:r>
              <a:rPr lang="en-US" sz="3200" b="1" dirty="0" smtClean="0">
                <a:solidFill>
                  <a:srgbClr val="FF0000"/>
                </a:solidFill>
              </a:rPr>
              <a:t>Most often: 2-D with ‘pixels’ as scalar or vector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Smoothing Algorithm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benefit  of it?</a:t>
            </a:r>
          </a:p>
          <a:p>
            <a:r>
              <a:rPr lang="en-GB" dirty="0" smtClean="0"/>
              <a:t>Aim is to reduce noise</a:t>
            </a:r>
          </a:p>
          <a:p>
            <a:r>
              <a:rPr lang="en-GB" dirty="0" smtClean="0"/>
              <a:t>What is “noise”?</a:t>
            </a:r>
          </a:p>
          <a:p>
            <a:r>
              <a:rPr lang="en-GB" dirty="0" smtClean="0"/>
              <a:t>Noise is deviation of a value from its expected value</a:t>
            </a:r>
          </a:p>
          <a:p>
            <a:pPr lvl="1"/>
            <a:r>
              <a:rPr lang="en-GB" dirty="0" smtClean="0"/>
              <a:t>Random changes</a:t>
            </a:r>
          </a:p>
          <a:p>
            <a:pPr lvl="2"/>
            <a:r>
              <a:rPr lang="en-GB" dirty="0" smtClean="0"/>
              <a:t>x </a:t>
            </a:r>
            <a:r>
              <a:rPr lang="en-GB" dirty="0" smtClean="0">
                <a:sym typeface="Wingdings" pitchFamily="2" charset="2"/>
              </a:rPr>
              <a:t> x + n</a:t>
            </a: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21664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How to remove noise?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288760"/>
          </a:xfrm>
        </p:spPr>
        <p:txBody>
          <a:bodyPr/>
          <a:lstStyle/>
          <a:p>
            <a:pPr marL="582930" indent="-514350">
              <a:buAutoNum type="arabicParenR"/>
            </a:pPr>
            <a:r>
              <a:rPr lang="en-US" dirty="0" smtClean="0"/>
              <a:t>Using Median  for each pixel and apply it for 3*3 mask</a:t>
            </a:r>
          </a:p>
          <a:p>
            <a:pPr marL="582930" indent="-514350">
              <a:buNone/>
            </a:pPr>
            <a:r>
              <a:rPr lang="en-GB" sz="3200" dirty="0" smtClean="0"/>
              <a:t>1 1 1 2 </a:t>
            </a:r>
            <a:r>
              <a:rPr lang="en-GB" sz="4000" dirty="0" smtClean="0">
                <a:solidFill>
                  <a:srgbClr val="FFFF00"/>
                </a:solidFill>
              </a:rPr>
              <a:t>2</a:t>
            </a:r>
            <a:r>
              <a:rPr lang="en-GB" sz="3200" dirty="0" smtClean="0"/>
              <a:t> 2 2 2 </a:t>
            </a:r>
            <a:r>
              <a:rPr lang="en-GB" sz="2800" dirty="0" smtClean="0"/>
              <a:t>8</a:t>
            </a:r>
            <a:r>
              <a:rPr lang="en-GB" sz="3200" dirty="0" smtClean="0"/>
              <a:t> </a:t>
            </a:r>
            <a:r>
              <a:rPr lang="en-GB" sz="3200" dirty="0" smtClean="0">
                <a:sym typeface="Wingdings" pitchFamily="2" charset="2"/>
              </a:rPr>
              <a:t> median = 2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7" descr="stdImg"/>
          <p:cNvPicPr>
            <a:picLocks noChangeAspect="1" noChangeArrowheads="1"/>
          </p:cNvPicPr>
          <p:nvPr/>
        </p:nvPicPr>
        <p:blipFill>
          <a:blip r:embed="rId2">
            <a:lum bright="40000" contrast="-70000"/>
          </a:blip>
          <a:srcRect/>
          <a:stretch>
            <a:fillRect/>
          </a:stretch>
        </p:blipFill>
        <p:spPr>
          <a:xfrm>
            <a:off x="7250112" y="3125788"/>
            <a:ext cx="1395413" cy="938212"/>
          </a:xfrm>
          <a:prstGeom prst="rect">
            <a:avLst/>
          </a:prstGeom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371600" y="3124200"/>
            <a:ext cx="1371600" cy="914400"/>
            <a:chOff x="768" y="2064"/>
            <a:chExt cx="864" cy="576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768" y="2544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768" y="2448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864" y="2544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768" y="2352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864" y="2448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960" y="2544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68" y="2160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864" y="225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960" y="2352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1056" y="2448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1152" y="2544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768" y="2256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864" y="2352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960" y="2448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1056" y="2544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768" y="206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864" y="2160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6"/>
            <p:cNvSpPr>
              <a:spLocks noChangeArrowheads="1"/>
            </p:cNvSpPr>
            <p:nvPr/>
          </p:nvSpPr>
          <p:spPr bwMode="auto">
            <a:xfrm>
              <a:off x="960" y="2256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1056" y="2352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1152" y="2448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1248" y="254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30"/>
            <p:cNvSpPr>
              <a:spLocks noChangeArrowheads="1"/>
            </p:cNvSpPr>
            <p:nvPr/>
          </p:nvSpPr>
          <p:spPr bwMode="auto">
            <a:xfrm>
              <a:off x="864" y="206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960" y="216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2"/>
            <p:cNvSpPr>
              <a:spLocks noChangeArrowheads="1"/>
            </p:cNvSpPr>
            <p:nvPr/>
          </p:nvSpPr>
          <p:spPr bwMode="auto">
            <a:xfrm>
              <a:off x="1056" y="2256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3"/>
            <p:cNvSpPr>
              <a:spLocks noChangeArrowheads="1"/>
            </p:cNvSpPr>
            <p:nvPr/>
          </p:nvSpPr>
          <p:spPr bwMode="auto">
            <a:xfrm>
              <a:off x="1152" y="235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4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5"/>
            <p:cNvSpPr>
              <a:spLocks noChangeArrowheads="1"/>
            </p:cNvSpPr>
            <p:nvPr/>
          </p:nvSpPr>
          <p:spPr bwMode="auto">
            <a:xfrm>
              <a:off x="1344" y="254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6"/>
            <p:cNvSpPr>
              <a:spLocks noChangeArrowheads="1"/>
            </p:cNvSpPr>
            <p:nvPr/>
          </p:nvSpPr>
          <p:spPr bwMode="auto">
            <a:xfrm>
              <a:off x="960" y="206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1056" y="2160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8"/>
            <p:cNvSpPr>
              <a:spLocks noChangeArrowheads="1"/>
            </p:cNvSpPr>
            <p:nvPr/>
          </p:nvSpPr>
          <p:spPr bwMode="auto">
            <a:xfrm>
              <a:off x="1152" y="2256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9"/>
            <p:cNvSpPr>
              <a:spLocks noChangeArrowheads="1"/>
            </p:cNvSpPr>
            <p:nvPr/>
          </p:nvSpPr>
          <p:spPr bwMode="auto">
            <a:xfrm>
              <a:off x="1248" y="2352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1344" y="2448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41"/>
            <p:cNvSpPr>
              <a:spLocks noChangeArrowheads="1"/>
            </p:cNvSpPr>
            <p:nvPr/>
          </p:nvSpPr>
          <p:spPr bwMode="auto">
            <a:xfrm>
              <a:off x="1440" y="254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1536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3"/>
            <p:cNvSpPr>
              <a:spLocks noChangeArrowheads="1"/>
            </p:cNvSpPr>
            <p:nvPr/>
          </p:nvSpPr>
          <p:spPr bwMode="auto">
            <a:xfrm>
              <a:off x="1440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4"/>
            <p:cNvSpPr>
              <a:spLocks noChangeArrowheads="1"/>
            </p:cNvSpPr>
            <p:nvPr/>
          </p:nvSpPr>
          <p:spPr bwMode="auto">
            <a:xfrm>
              <a:off x="1536" y="216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5"/>
            <p:cNvSpPr>
              <a:spLocks noChangeArrowheads="1"/>
            </p:cNvSpPr>
            <p:nvPr/>
          </p:nvSpPr>
          <p:spPr bwMode="auto">
            <a:xfrm>
              <a:off x="1344" y="2064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6"/>
            <p:cNvSpPr>
              <a:spLocks noChangeArrowheads="1"/>
            </p:cNvSpPr>
            <p:nvPr/>
          </p:nvSpPr>
          <p:spPr bwMode="auto">
            <a:xfrm>
              <a:off x="1440" y="2160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7"/>
            <p:cNvSpPr>
              <a:spLocks noChangeArrowheads="1"/>
            </p:cNvSpPr>
            <p:nvPr/>
          </p:nvSpPr>
          <p:spPr bwMode="auto">
            <a:xfrm>
              <a:off x="1536" y="2256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8"/>
            <p:cNvSpPr>
              <a:spLocks noChangeArrowheads="1"/>
            </p:cNvSpPr>
            <p:nvPr/>
          </p:nvSpPr>
          <p:spPr bwMode="auto">
            <a:xfrm>
              <a:off x="1248" y="2064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9"/>
            <p:cNvSpPr>
              <a:spLocks noChangeArrowheads="1"/>
            </p:cNvSpPr>
            <p:nvPr/>
          </p:nvSpPr>
          <p:spPr bwMode="auto">
            <a:xfrm>
              <a:off x="1344" y="216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50"/>
            <p:cNvSpPr>
              <a:spLocks noChangeArrowheads="1"/>
            </p:cNvSpPr>
            <p:nvPr/>
          </p:nvSpPr>
          <p:spPr bwMode="auto">
            <a:xfrm>
              <a:off x="1440" y="2256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51"/>
            <p:cNvSpPr>
              <a:spLocks noChangeArrowheads="1"/>
            </p:cNvSpPr>
            <p:nvPr/>
          </p:nvSpPr>
          <p:spPr bwMode="auto">
            <a:xfrm>
              <a:off x="1536" y="2352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52"/>
            <p:cNvSpPr>
              <a:spLocks noChangeArrowheads="1"/>
            </p:cNvSpPr>
            <p:nvPr/>
          </p:nvSpPr>
          <p:spPr bwMode="auto">
            <a:xfrm>
              <a:off x="1152" y="2064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1248" y="2160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54"/>
            <p:cNvSpPr>
              <a:spLocks noChangeArrowheads="1"/>
            </p:cNvSpPr>
            <p:nvPr/>
          </p:nvSpPr>
          <p:spPr bwMode="auto">
            <a:xfrm>
              <a:off x="1344" y="2256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55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56"/>
            <p:cNvSpPr>
              <a:spLocks noChangeArrowheads="1"/>
            </p:cNvSpPr>
            <p:nvPr/>
          </p:nvSpPr>
          <p:spPr bwMode="auto">
            <a:xfrm>
              <a:off x="1536" y="2448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57"/>
            <p:cNvSpPr>
              <a:spLocks noChangeArrowheads="1"/>
            </p:cNvSpPr>
            <p:nvPr/>
          </p:nvSpPr>
          <p:spPr bwMode="auto">
            <a:xfrm>
              <a:off x="1056" y="206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8"/>
            <p:cNvSpPr>
              <a:spLocks noChangeArrowheads="1"/>
            </p:cNvSpPr>
            <p:nvPr/>
          </p:nvSpPr>
          <p:spPr bwMode="auto">
            <a:xfrm>
              <a:off x="1152" y="2160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9"/>
            <p:cNvSpPr>
              <a:spLocks noChangeArrowheads="1"/>
            </p:cNvSpPr>
            <p:nvPr/>
          </p:nvSpPr>
          <p:spPr bwMode="auto">
            <a:xfrm>
              <a:off x="1536" y="254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60"/>
            <p:cNvSpPr>
              <a:spLocks noChangeArrowheads="1"/>
            </p:cNvSpPr>
            <p:nvPr/>
          </p:nvSpPr>
          <p:spPr bwMode="auto">
            <a:xfrm>
              <a:off x="1440" y="2448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1"/>
            <p:cNvSpPr>
              <a:spLocks noChangeArrowheads="1"/>
            </p:cNvSpPr>
            <p:nvPr/>
          </p:nvSpPr>
          <p:spPr bwMode="auto">
            <a:xfrm>
              <a:off x="1344" y="2352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62"/>
            <p:cNvSpPr>
              <a:spLocks noChangeArrowheads="1"/>
            </p:cNvSpPr>
            <p:nvPr/>
          </p:nvSpPr>
          <p:spPr bwMode="auto">
            <a:xfrm>
              <a:off x="1248" y="225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63"/>
            <p:cNvSpPr>
              <a:spLocks noChangeArrowheads="1"/>
            </p:cNvSpPr>
            <p:nvPr/>
          </p:nvSpPr>
          <p:spPr bwMode="auto">
            <a:xfrm>
              <a:off x="768" y="2064"/>
              <a:ext cx="864" cy="57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64"/>
            <p:cNvSpPr>
              <a:spLocks noChangeShapeType="1"/>
            </p:cNvSpPr>
            <p:nvPr/>
          </p:nvSpPr>
          <p:spPr bwMode="auto">
            <a:xfrm>
              <a:off x="768" y="2160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5"/>
            <p:cNvSpPr>
              <a:spLocks noChangeShapeType="1"/>
            </p:cNvSpPr>
            <p:nvPr/>
          </p:nvSpPr>
          <p:spPr bwMode="auto">
            <a:xfrm>
              <a:off x="768" y="2256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6"/>
            <p:cNvSpPr>
              <a:spLocks noChangeShapeType="1"/>
            </p:cNvSpPr>
            <p:nvPr/>
          </p:nvSpPr>
          <p:spPr bwMode="auto">
            <a:xfrm>
              <a:off x="768" y="2352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7"/>
            <p:cNvSpPr>
              <a:spLocks noChangeShapeType="1"/>
            </p:cNvSpPr>
            <p:nvPr/>
          </p:nvSpPr>
          <p:spPr bwMode="auto">
            <a:xfrm>
              <a:off x="768" y="2448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8"/>
            <p:cNvSpPr>
              <a:spLocks noChangeShapeType="1"/>
            </p:cNvSpPr>
            <p:nvPr/>
          </p:nvSpPr>
          <p:spPr bwMode="auto">
            <a:xfrm>
              <a:off x="768" y="2544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9"/>
            <p:cNvSpPr>
              <a:spLocks noChangeShapeType="1"/>
            </p:cNvSpPr>
            <p:nvPr/>
          </p:nvSpPr>
          <p:spPr bwMode="auto">
            <a:xfrm flipV="1">
              <a:off x="86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70"/>
            <p:cNvSpPr>
              <a:spLocks noChangeShapeType="1"/>
            </p:cNvSpPr>
            <p:nvPr/>
          </p:nvSpPr>
          <p:spPr bwMode="auto">
            <a:xfrm flipV="1">
              <a:off x="96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71"/>
            <p:cNvSpPr>
              <a:spLocks noChangeShapeType="1"/>
            </p:cNvSpPr>
            <p:nvPr/>
          </p:nvSpPr>
          <p:spPr bwMode="auto">
            <a:xfrm flipV="1">
              <a:off x="105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72"/>
            <p:cNvSpPr>
              <a:spLocks noChangeShapeType="1"/>
            </p:cNvSpPr>
            <p:nvPr/>
          </p:nvSpPr>
          <p:spPr bwMode="auto">
            <a:xfrm flipV="1">
              <a:off x="1152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73"/>
            <p:cNvSpPr>
              <a:spLocks noChangeShapeType="1"/>
            </p:cNvSpPr>
            <p:nvPr/>
          </p:nvSpPr>
          <p:spPr bwMode="auto">
            <a:xfrm flipV="1">
              <a:off x="1248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74"/>
            <p:cNvSpPr>
              <a:spLocks noChangeShapeType="1"/>
            </p:cNvSpPr>
            <p:nvPr/>
          </p:nvSpPr>
          <p:spPr bwMode="auto">
            <a:xfrm flipV="1">
              <a:off x="134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75"/>
            <p:cNvSpPr>
              <a:spLocks noChangeShapeType="1"/>
            </p:cNvSpPr>
            <p:nvPr/>
          </p:nvSpPr>
          <p:spPr bwMode="auto">
            <a:xfrm flipV="1">
              <a:off x="144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 flipV="1">
              <a:off x="153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" name="Arc 77"/>
          <p:cNvSpPr>
            <a:spLocks/>
          </p:cNvSpPr>
          <p:nvPr/>
        </p:nvSpPr>
        <p:spPr bwMode="auto">
          <a:xfrm flipV="1">
            <a:off x="1600200" y="2895600"/>
            <a:ext cx="5824537" cy="365125"/>
          </a:xfrm>
          <a:custGeom>
            <a:avLst/>
            <a:gdLst>
              <a:gd name="T0" fmla="*/ 5824537 w 43200"/>
              <a:gd name="T1" fmla="*/ 17 h 21725"/>
              <a:gd name="T2" fmla="*/ 0 w 43200"/>
              <a:gd name="T3" fmla="*/ 0 h 21725"/>
              <a:gd name="T4" fmla="*/ 2912269 w 43200"/>
              <a:gd name="T5" fmla="*/ 2101 h 21725"/>
              <a:gd name="T6" fmla="*/ 0 60000 65536"/>
              <a:gd name="T7" fmla="*/ 0 60000 65536"/>
              <a:gd name="T8" fmla="*/ 0 60000 65536"/>
              <a:gd name="T9" fmla="*/ 0 w 43200"/>
              <a:gd name="T10" fmla="*/ 0 h 21725"/>
              <a:gd name="T11" fmla="*/ 43200 w 43200"/>
              <a:gd name="T12" fmla="*/ 21725 h 217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1725" fill="none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</a:path>
              <a:path w="43200" h="21725" stroke="0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  <a:lnTo>
                  <a:pt x="21600" y="125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78"/>
          <p:cNvSpPr>
            <a:spLocks noChangeArrowheads="1"/>
          </p:cNvSpPr>
          <p:nvPr/>
        </p:nvSpPr>
        <p:spPr bwMode="auto">
          <a:xfrm>
            <a:off x="1447800" y="3200400"/>
            <a:ext cx="304800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79"/>
          <p:cNvSpPr>
            <a:spLocks noChangeArrowheads="1"/>
          </p:cNvSpPr>
          <p:nvPr/>
        </p:nvSpPr>
        <p:spPr bwMode="auto">
          <a:xfrm>
            <a:off x="7315200" y="3200400"/>
            <a:ext cx="304800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80"/>
          <p:cNvSpPr>
            <a:spLocks noChangeArrowheads="1"/>
          </p:cNvSpPr>
          <p:nvPr/>
        </p:nvSpPr>
        <p:spPr bwMode="auto">
          <a:xfrm>
            <a:off x="6819900" y="32781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i="0">
                <a:solidFill>
                  <a:schemeClr val="bg1"/>
                </a:solidFill>
                <a:latin typeface="Times New Roman" pitchFamily="18" charset="0"/>
              </a:rPr>
              <a:t>=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371600" y="4419600"/>
            <a:ext cx="152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4000" dirty="0" smtClean="0"/>
              <a:t>2  2  1</a:t>
            </a:r>
          </a:p>
          <a:p>
            <a:pPr>
              <a:buNone/>
            </a:pPr>
            <a:r>
              <a:rPr lang="en-GB" sz="4000" dirty="0" smtClean="0"/>
              <a:t>1  </a:t>
            </a:r>
            <a:r>
              <a:rPr lang="en-GB" sz="4000" dirty="0" smtClean="0">
                <a:solidFill>
                  <a:srgbClr val="FFFF00"/>
                </a:solidFill>
              </a:rPr>
              <a:t>8</a:t>
            </a:r>
            <a:r>
              <a:rPr lang="en-GB" sz="4000" dirty="0" smtClean="0"/>
              <a:t>  2</a:t>
            </a:r>
          </a:p>
          <a:p>
            <a:pPr>
              <a:buNone/>
            </a:pPr>
            <a:r>
              <a:rPr lang="en-GB" sz="4000" dirty="0" smtClean="0"/>
              <a:t>2  2  1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705600" y="4572000"/>
            <a:ext cx="1752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-    -</a:t>
            </a:r>
            <a:endParaRPr lang="en-GB" sz="4000" dirty="0">
              <a:solidFill>
                <a:prstClr val="white"/>
              </a:solidFill>
            </a:endParaRPr>
          </a:p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</a:t>
            </a:r>
            <a:r>
              <a:rPr lang="en-GB" sz="4000" dirty="0" smtClean="0">
                <a:solidFill>
                  <a:srgbClr val="FFFF00"/>
                </a:solidFill>
              </a:rPr>
              <a:t>2</a:t>
            </a:r>
            <a:r>
              <a:rPr lang="en-GB" sz="4000" dirty="0" smtClean="0">
                <a:solidFill>
                  <a:prstClr val="white"/>
                </a:solidFill>
              </a:rPr>
              <a:t>  </a:t>
            </a:r>
            <a:r>
              <a:rPr lang="en-GB" sz="4000" dirty="0" smtClean="0">
                <a:solidFill>
                  <a:prstClr val="white"/>
                </a:solidFill>
              </a:rPr>
              <a:t>  -</a:t>
            </a:r>
            <a:endParaRPr lang="en-GB" sz="4000" dirty="0">
              <a:solidFill>
                <a:prstClr val="white"/>
              </a:solidFill>
            </a:endParaRPr>
          </a:p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 -    -</a:t>
            </a:r>
            <a:endParaRPr lang="en-GB" sz="4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228600"/>
            <a:ext cx="7772400" cy="119786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How to remove noise?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1066800"/>
            <a:ext cx="7772400" cy="52887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2) Using average  for each pixel and </a:t>
            </a:r>
            <a:r>
              <a:rPr lang="en-US" sz="3200" dirty="0" smtClean="0"/>
              <a:t> apply it for 3*3 mask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(2+2+1+1+8+2+2+2+1</a:t>
            </a:r>
            <a:r>
              <a:rPr lang="en-GB" sz="3200" dirty="0" smtClean="0"/>
              <a:t>)/9  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 =2.3 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7" descr="stdImg"/>
          <p:cNvPicPr>
            <a:picLocks noChangeAspect="1" noChangeArrowheads="1"/>
          </p:cNvPicPr>
          <p:nvPr/>
        </p:nvPicPr>
        <p:blipFill>
          <a:blip r:embed="rId2">
            <a:lum bright="40000" contrast="-70000"/>
          </a:blip>
          <a:srcRect/>
          <a:stretch>
            <a:fillRect/>
          </a:stretch>
        </p:blipFill>
        <p:spPr>
          <a:xfrm>
            <a:off x="7250112" y="3125788"/>
            <a:ext cx="1395413" cy="938212"/>
          </a:xfrm>
          <a:prstGeom prst="rect">
            <a:avLst/>
          </a:prstGeom>
        </p:spPr>
      </p:pic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371600" y="3124200"/>
            <a:ext cx="1371600" cy="914400"/>
            <a:chOff x="768" y="2064"/>
            <a:chExt cx="864" cy="576"/>
          </a:xfrm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768" y="2544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768" y="2448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864" y="2544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768" y="2352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864" y="2448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960" y="2544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768" y="2160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864" y="225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960" y="2352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1056" y="2448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1152" y="2544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768" y="2256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864" y="2352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960" y="2448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056" y="2544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768" y="206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864" y="2160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960" y="2256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1056" y="2352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1152" y="2448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1248" y="254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864" y="206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960" y="216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1056" y="2256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1152" y="235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1344" y="254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960" y="206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1056" y="2160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1152" y="2256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1248" y="2352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1344" y="2448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1440" y="254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1536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1440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>
              <a:off x="1536" y="216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>
              <a:off x="1344" y="2064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1440" y="2160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1536" y="2256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>
              <a:off x="1248" y="2064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9"/>
            <p:cNvSpPr>
              <a:spLocks noChangeArrowheads="1"/>
            </p:cNvSpPr>
            <p:nvPr/>
          </p:nvSpPr>
          <p:spPr bwMode="auto">
            <a:xfrm>
              <a:off x="1344" y="216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50"/>
            <p:cNvSpPr>
              <a:spLocks noChangeArrowheads="1"/>
            </p:cNvSpPr>
            <p:nvPr/>
          </p:nvSpPr>
          <p:spPr bwMode="auto">
            <a:xfrm>
              <a:off x="1440" y="2256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51"/>
            <p:cNvSpPr>
              <a:spLocks noChangeArrowheads="1"/>
            </p:cNvSpPr>
            <p:nvPr/>
          </p:nvSpPr>
          <p:spPr bwMode="auto">
            <a:xfrm>
              <a:off x="1536" y="2352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52"/>
            <p:cNvSpPr>
              <a:spLocks noChangeArrowheads="1"/>
            </p:cNvSpPr>
            <p:nvPr/>
          </p:nvSpPr>
          <p:spPr bwMode="auto">
            <a:xfrm>
              <a:off x="1152" y="2064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53"/>
            <p:cNvSpPr>
              <a:spLocks noChangeArrowheads="1"/>
            </p:cNvSpPr>
            <p:nvPr/>
          </p:nvSpPr>
          <p:spPr bwMode="auto">
            <a:xfrm>
              <a:off x="1248" y="2160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54"/>
            <p:cNvSpPr>
              <a:spLocks noChangeArrowheads="1"/>
            </p:cNvSpPr>
            <p:nvPr/>
          </p:nvSpPr>
          <p:spPr bwMode="auto">
            <a:xfrm>
              <a:off x="1344" y="2256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55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6"/>
            <p:cNvSpPr>
              <a:spLocks noChangeArrowheads="1"/>
            </p:cNvSpPr>
            <p:nvPr/>
          </p:nvSpPr>
          <p:spPr bwMode="auto">
            <a:xfrm>
              <a:off x="1536" y="2448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7"/>
            <p:cNvSpPr>
              <a:spLocks noChangeArrowheads="1"/>
            </p:cNvSpPr>
            <p:nvPr/>
          </p:nvSpPr>
          <p:spPr bwMode="auto">
            <a:xfrm>
              <a:off x="1056" y="206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1152" y="2160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1536" y="254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60"/>
            <p:cNvSpPr>
              <a:spLocks noChangeArrowheads="1"/>
            </p:cNvSpPr>
            <p:nvPr/>
          </p:nvSpPr>
          <p:spPr bwMode="auto">
            <a:xfrm>
              <a:off x="1440" y="2448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1344" y="2352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62"/>
            <p:cNvSpPr>
              <a:spLocks noChangeArrowheads="1"/>
            </p:cNvSpPr>
            <p:nvPr/>
          </p:nvSpPr>
          <p:spPr bwMode="auto">
            <a:xfrm>
              <a:off x="1248" y="225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768" y="2064"/>
              <a:ext cx="864" cy="57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>
              <a:off x="768" y="2160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5"/>
            <p:cNvSpPr>
              <a:spLocks noChangeShapeType="1"/>
            </p:cNvSpPr>
            <p:nvPr/>
          </p:nvSpPr>
          <p:spPr bwMode="auto">
            <a:xfrm>
              <a:off x="768" y="2256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6"/>
            <p:cNvSpPr>
              <a:spLocks noChangeShapeType="1"/>
            </p:cNvSpPr>
            <p:nvPr/>
          </p:nvSpPr>
          <p:spPr bwMode="auto">
            <a:xfrm>
              <a:off x="768" y="2352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7"/>
            <p:cNvSpPr>
              <a:spLocks noChangeShapeType="1"/>
            </p:cNvSpPr>
            <p:nvPr/>
          </p:nvSpPr>
          <p:spPr bwMode="auto">
            <a:xfrm>
              <a:off x="768" y="2448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8"/>
            <p:cNvSpPr>
              <a:spLocks noChangeShapeType="1"/>
            </p:cNvSpPr>
            <p:nvPr/>
          </p:nvSpPr>
          <p:spPr bwMode="auto">
            <a:xfrm>
              <a:off x="768" y="2544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69"/>
            <p:cNvSpPr>
              <a:spLocks noChangeShapeType="1"/>
            </p:cNvSpPr>
            <p:nvPr/>
          </p:nvSpPr>
          <p:spPr bwMode="auto">
            <a:xfrm flipV="1">
              <a:off x="86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70"/>
            <p:cNvSpPr>
              <a:spLocks noChangeShapeType="1"/>
            </p:cNvSpPr>
            <p:nvPr/>
          </p:nvSpPr>
          <p:spPr bwMode="auto">
            <a:xfrm flipV="1">
              <a:off x="96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71"/>
            <p:cNvSpPr>
              <a:spLocks noChangeShapeType="1"/>
            </p:cNvSpPr>
            <p:nvPr/>
          </p:nvSpPr>
          <p:spPr bwMode="auto">
            <a:xfrm flipV="1">
              <a:off x="105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72"/>
            <p:cNvSpPr>
              <a:spLocks noChangeShapeType="1"/>
            </p:cNvSpPr>
            <p:nvPr/>
          </p:nvSpPr>
          <p:spPr bwMode="auto">
            <a:xfrm flipV="1">
              <a:off x="1152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73"/>
            <p:cNvSpPr>
              <a:spLocks noChangeShapeType="1"/>
            </p:cNvSpPr>
            <p:nvPr/>
          </p:nvSpPr>
          <p:spPr bwMode="auto">
            <a:xfrm flipV="1">
              <a:off x="1248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4"/>
            <p:cNvSpPr>
              <a:spLocks noChangeShapeType="1"/>
            </p:cNvSpPr>
            <p:nvPr/>
          </p:nvSpPr>
          <p:spPr bwMode="auto">
            <a:xfrm flipV="1">
              <a:off x="134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5"/>
            <p:cNvSpPr>
              <a:spLocks noChangeShapeType="1"/>
            </p:cNvSpPr>
            <p:nvPr/>
          </p:nvSpPr>
          <p:spPr bwMode="auto">
            <a:xfrm flipV="1">
              <a:off x="144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6"/>
            <p:cNvSpPr>
              <a:spLocks noChangeShapeType="1"/>
            </p:cNvSpPr>
            <p:nvPr/>
          </p:nvSpPr>
          <p:spPr bwMode="auto">
            <a:xfrm flipV="1">
              <a:off x="153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Arc 77"/>
          <p:cNvSpPr>
            <a:spLocks/>
          </p:cNvSpPr>
          <p:nvPr/>
        </p:nvSpPr>
        <p:spPr bwMode="auto">
          <a:xfrm flipV="1">
            <a:off x="1600200" y="2895600"/>
            <a:ext cx="5824537" cy="365125"/>
          </a:xfrm>
          <a:custGeom>
            <a:avLst/>
            <a:gdLst>
              <a:gd name="T0" fmla="*/ 5824537 w 43200"/>
              <a:gd name="T1" fmla="*/ 17 h 21725"/>
              <a:gd name="T2" fmla="*/ 0 w 43200"/>
              <a:gd name="T3" fmla="*/ 0 h 21725"/>
              <a:gd name="T4" fmla="*/ 2912269 w 43200"/>
              <a:gd name="T5" fmla="*/ 2101 h 21725"/>
              <a:gd name="T6" fmla="*/ 0 60000 65536"/>
              <a:gd name="T7" fmla="*/ 0 60000 65536"/>
              <a:gd name="T8" fmla="*/ 0 60000 65536"/>
              <a:gd name="T9" fmla="*/ 0 w 43200"/>
              <a:gd name="T10" fmla="*/ 0 h 21725"/>
              <a:gd name="T11" fmla="*/ 43200 w 43200"/>
              <a:gd name="T12" fmla="*/ 21725 h 217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1725" fill="none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</a:path>
              <a:path w="43200" h="21725" stroke="0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  <a:lnTo>
                  <a:pt x="21600" y="125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78"/>
          <p:cNvSpPr>
            <a:spLocks noChangeArrowheads="1"/>
          </p:cNvSpPr>
          <p:nvPr/>
        </p:nvSpPr>
        <p:spPr bwMode="auto">
          <a:xfrm>
            <a:off x="1447800" y="3200400"/>
            <a:ext cx="304800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79"/>
          <p:cNvSpPr>
            <a:spLocks noChangeArrowheads="1"/>
          </p:cNvSpPr>
          <p:nvPr/>
        </p:nvSpPr>
        <p:spPr bwMode="auto">
          <a:xfrm>
            <a:off x="7315200" y="3200400"/>
            <a:ext cx="304800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80"/>
          <p:cNvSpPr>
            <a:spLocks noChangeArrowheads="1"/>
          </p:cNvSpPr>
          <p:nvPr/>
        </p:nvSpPr>
        <p:spPr bwMode="auto">
          <a:xfrm>
            <a:off x="6819900" y="32781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i="0">
                <a:solidFill>
                  <a:schemeClr val="bg1"/>
                </a:solidFill>
                <a:latin typeface="Times New Roman" pitchFamily="18" charset="0"/>
              </a:rPr>
              <a:t>=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371600" y="4419600"/>
            <a:ext cx="152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4000" dirty="0" smtClean="0"/>
              <a:t>2  2  1</a:t>
            </a:r>
          </a:p>
          <a:p>
            <a:pPr>
              <a:buNone/>
            </a:pPr>
            <a:r>
              <a:rPr lang="en-GB" sz="4000" dirty="0" smtClean="0"/>
              <a:t>1  </a:t>
            </a:r>
            <a:r>
              <a:rPr lang="en-GB" sz="4000" dirty="0" smtClean="0">
                <a:solidFill>
                  <a:srgbClr val="FFFF00"/>
                </a:solidFill>
              </a:rPr>
              <a:t>8</a:t>
            </a:r>
            <a:r>
              <a:rPr lang="en-GB" sz="4000" dirty="0" smtClean="0"/>
              <a:t>  2</a:t>
            </a:r>
          </a:p>
          <a:p>
            <a:pPr>
              <a:buNone/>
            </a:pPr>
            <a:r>
              <a:rPr lang="en-GB" sz="4000" dirty="0" smtClean="0"/>
              <a:t>2  2  1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705600" y="4572000"/>
            <a:ext cx="1752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-    -</a:t>
            </a:r>
            <a:endParaRPr lang="en-GB" sz="4000" dirty="0">
              <a:solidFill>
                <a:prstClr val="white"/>
              </a:solidFill>
            </a:endParaRPr>
          </a:p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</a:t>
            </a:r>
            <a:r>
              <a:rPr lang="en-GB" sz="4000" dirty="0" smtClean="0">
                <a:solidFill>
                  <a:srgbClr val="FFFF00"/>
                </a:solidFill>
              </a:rPr>
              <a:t>2.3</a:t>
            </a:r>
            <a:r>
              <a:rPr lang="en-GB" sz="4000" dirty="0" smtClean="0">
                <a:solidFill>
                  <a:prstClr val="white"/>
                </a:solidFill>
              </a:rPr>
              <a:t>  </a:t>
            </a:r>
            <a:r>
              <a:rPr lang="en-GB" sz="4000" dirty="0" smtClean="0">
                <a:solidFill>
                  <a:prstClr val="white"/>
                </a:solidFill>
              </a:rPr>
              <a:t>-</a:t>
            </a:r>
            <a:endParaRPr lang="en-GB" sz="4000" dirty="0">
              <a:solidFill>
                <a:prstClr val="white"/>
              </a:solidFill>
            </a:endParaRPr>
          </a:p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 -    -</a:t>
            </a:r>
            <a:endParaRPr lang="en-GB" sz="4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smoothing: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124200"/>
            <a:ext cx="2497138" cy="2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3124200"/>
            <a:ext cx="2497138" cy="2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>
                <a:solidFill>
                  <a:srgbClr val="FFFF00"/>
                </a:solidFill>
              </a:rPr>
              <a:t>Sharpening and Edge Enhancement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What is edge detection?</a:t>
            </a:r>
          </a:p>
          <a:p>
            <a:pPr>
              <a:buFont typeface="Wingdings" pitchFamily="2" charset="2"/>
              <a:buNone/>
            </a:pPr>
            <a:r>
              <a:rPr lang="en-US" sz="3200" dirty="0" smtClean="0"/>
              <a:t>     Edge Detection is a process of identifying and marking points in an image at which the image intensity changes sharply</a:t>
            </a:r>
          </a:p>
          <a:p>
            <a:pPr>
              <a:buFont typeface="Wingdings" pitchFamily="2" charset="2"/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There are different algorithms to do that:</a:t>
            </a:r>
          </a:p>
          <a:p>
            <a:pPr marL="582930" indent="-514350">
              <a:buNone/>
            </a:pPr>
            <a:r>
              <a:rPr lang="en-US" sz="3200" dirty="0" smtClean="0">
                <a:solidFill>
                  <a:srgbClr val="FFFF00"/>
                </a:solidFill>
              </a:rPr>
              <a:t>1) 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</a:rPr>
              <a:t>Sobel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Operator </a:t>
            </a:r>
            <a:r>
              <a:rPr lang="en-US" sz="3200" dirty="0" smtClean="0">
                <a:solidFill>
                  <a:srgbClr val="FFFF00"/>
                </a:solidFill>
              </a:rPr>
              <a:t>2)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Prewitt Operator</a:t>
            </a:r>
          </a:p>
          <a:p>
            <a:pPr marL="582930" indent="-514350">
              <a:buNone/>
            </a:pP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rgbClr val="FFFF00"/>
                </a:solidFill>
              </a:rPr>
              <a:t>3)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Kirsch Operator </a:t>
            </a:r>
            <a:r>
              <a:rPr lang="en-US" sz="3200" dirty="0" smtClean="0">
                <a:solidFill>
                  <a:srgbClr val="FFFF00"/>
                </a:solidFill>
              </a:rPr>
              <a:t>4)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Homogeneity Operator </a:t>
            </a:r>
            <a:r>
              <a:rPr lang="en-US" sz="3200" dirty="0" smtClean="0">
                <a:solidFill>
                  <a:srgbClr val="FFFF00"/>
                </a:solidFill>
              </a:rPr>
              <a:t>5)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Difference Operator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How they work?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All of them have the same concept, </a:t>
            </a:r>
            <a:r>
              <a:rPr lang="en-US" dirty="0" smtClean="0">
                <a:solidFill>
                  <a:srgbClr val="FF0000"/>
                </a:solidFill>
              </a:rPr>
              <a:t>Using different masks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Group 348"/>
          <p:cNvGrpSpPr>
            <a:grpSpLocks/>
          </p:cNvGrpSpPr>
          <p:nvPr/>
        </p:nvGrpSpPr>
        <p:grpSpPr bwMode="auto">
          <a:xfrm>
            <a:off x="990600" y="4038600"/>
            <a:ext cx="7415213" cy="1243013"/>
            <a:chOff x="769" y="3113"/>
            <a:chExt cx="4671" cy="783"/>
          </a:xfrm>
        </p:grpSpPr>
        <p:grpSp>
          <p:nvGrpSpPr>
            <p:cNvPr id="5" name="Group 231"/>
            <p:cNvGrpSpPr>
              <a:grpSpLocks/>
            </p:cNvGrpSpPr>
            <p:nvPr/>
          </p:nvGrpSpPr>
          <p:grpSpPr bwMode="auto">
            <a:xfrm>
              <a:off x="865" y="3320"/>
              <a:ext cx="864" cy="576"/>
              <a:chOff x="768" y="2064"/>
              <a:chExt cx="864" cy="576"/>
            </a:xfrm>
          </p:grpSpPr>
          <p:sp>
            <p:nvSpPr>
              <p:cNvPr id="48" name="Rectangle 232"/>
              <p:cNvSpPr>
                <a:spLocks noChangeArrowheads="1"/>
              </p:cNvSpPr>
              <p:nvPr/>
            </p:nvSpPr>
            <p:spPr bwMode="auto">
              <a:xfrm>
                <a:off x="768" y="254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233"/>
              <p:cNvSpPr>
                <a:spLocks noChangeArrowheads="1"/>
              </p:cNvSpPr>
              <p:nvPr/>
            </p:nvSpPr>
            <p:spPr bwMode="auto">
              <a:xfrm>
                <a:off x="768" y="244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234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35"/>
              <p:cNvSpPr>
                <a:spLocks noChangeArrowheads="1"/>
              </p:cNvSpPr>
              <p:nvPr/>
            </p:nvSpPr>
            <p:spPr bwMode="auto">
              <a:xfrm>
                <a:off x="768" y="2352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236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37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238"/>
              <p:cNvSpPr>
                <a:spLocks noChangeArrowheads="1"/>
              </p:cNvSpPr>
              <p:nvPr/>
            </p:nvSpPr>
            <p:spPr bwMode="auto">
              <a:xfrm>
                <a:off x="768" y="2160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239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240"/>
              <p:cNvSpPr>
                <a:spLocks noChangeArrowheads="1"/>
              </p:cNvSpPr>
              <p:nvPr/>
            </p:nvSpPr>
            <p:spPr bwMode="auto">
              <a:xfrm>
                <a:off x="960" y="2352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241"/>
              <p:cNvSpPr>
                <a:spLocks noChangeArrowheads="1"/>
              </p:cNvSpPr>
              <p:nvPr/>
            </p:nvSpPr>
            <p:spPr bwMode="auto">
              <a:xfrm>
                <a:off x="1056" y="2448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42"/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Rectangle 243"/>
              <p:cNvSpPr>
                <a:spLocks noChangeArrowheads="1"/>
              </p:cNvSpPr>
              <p:nvPr/>
            </p:nvSpPr>
            <p:spPr bwMode="auto">
              <a:xfrm>
                <a:off x="768" y="2256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Rectangle 244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Rectangle 245"/>
              <p:cNvSpPr>
                <a:spLocks noChangeArrowheads="1"/>
              </p:cNvSpPr>
              <p:nvPr/>
            </p:nvSpPr>
            <p:spPr bwMode="auto">
              <a:xfrm>
                <a:off x="960" y="2448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Rectangle 246"/>
              <p:cNvSpPr>
                <a:spLocks noChangeArrowheads="1"/>
              </p:cNvSpPr>
              <p:nvPr/>
            </p:nvSpPr>
            <p:spPr bwMode="auto">
              <a:xfrm>
                <a:off x="1056" y="2544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Rectangle 247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Rectangle 248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Rectangle 249"/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Rectangle 250"/>
              <p:cNvSpPr>
                <a:spLocks noChangeArrowheads="1"/>
              </p:cNvSpPr>
              <p:nvPr/>
            </p:nvSpPr>
            <p:spPr bwMode="auto">
              <a:xfrm>
                <a:off x="1056" y="2352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Rectangle 251"/>
              <p:cNvSpPr>
                <a:spLocks noChangeArrowheads="1"/>
              </p:cNvSpPr>
              <p:nvPr/>
            </p:nvSpPr>
            <p:spPr bwMode="auto">
              <a:xfrm>
                <a:off x="1152" y="2448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252"/>
              <p:cNvSpPr>
                <a:spLocks noChangeArrowheads="1"/>
              </p:cNvSpPr>
              <p:nvPr/>
            </p:nvSpPr>
            <p:spPr bwMode="auto">
              <a:xfrm>
                <a:off x="1248" y="254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253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54"/>
              <p:cNvSpPr>
                <a:spLocks noChangeArrowheads="1"/>
              </p:cNvSpPr>
              <p:nvPr/>
            </p:nvSpPr>
            <p:spPr bwMode="auto">
              <a:xfrm>
                <a:off x="960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255"/>
              <p:cNvSpPr>
                <a:spLocks noChangeArrowheads="1"/>
              </p:cNvSpPr>
              <p:nvPr/>
            </p:nvSpPr>
            <p:spPr bwMode="auto">
              <a:xfrm>
                <a:off x="1056" y="22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256"/>
              <p:cNvSpPr>
                <a:spLocks noChangeArrowheads="1"/>
              </p:cNvSpPr>
              <p:nvPr/>
            </p:nvSpPr>
            <p:spPr bwMode="auto">
              <a:xfrm>
                <a:off x="1152" y="235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57"/>
              <p:cNvSpPr>
                <a:spLocks noChangeArrowheads="1"/>
              </p:cNvSpPr>
              <p:nvPr/>
            </p:nvSpPr>
            <p:spPr bwMode="auto">
              <a:xfrm>
                <a:off x="1248" y="244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58"/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59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60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61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Rectangle 262"/>
              <p:cNvSpPr>
                <a:spLocks noChangeArrowheads="1"/>
              </p:cNvSpPr>
              <p:nvPr/>
            </p:nvSpPr>
            <p:spPr bwMode="auto">
              <a:xfrm>
                <a:off x="1248" y="2352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263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Rectangle 264"/>
              <p:cNvSpPr>
                <a:spLocks noChangeArrowheads="1"/>
              </p:cNvSpPr>
              <p:nvPr/>
            </p:nvSpPr>
            <p:spPr bwMode="auto">
              <a:xfrm>
                <a:off x="1440" y="254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265"/>
              <p:cNvSpPr>
                <a:spLocks noChangeArrowheads="1"/>
              </p:cNvSpPr>
              <p:nvPr/>
            </p:nvSpPr>
            <p:spPr bwMode="auto">
              <a:xfrm>
                <a:off x="1536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266"/>
              <p:cNvSpPr>
                <a:spLocks noChangeArrowheads="1"/>
              </p:cNvSpPr>
              <p:nvPr/>
            </p:nvSpPr>
            <p:spPr bwMode="auto">
              <a:xfrm>
                <a:off x="1440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Rectangle 267"/>
              <p:cNvSpPr>
                <a:spLocks noChangeArrowheads="1"/>
              </p:cNvSpPr>
              <p:nvPr/>
            </p:nvSpPr>
            <p:spPr bwMode="auto">
              <a:xfrm>
                <a:off x="1536" y="2160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Rectangle 268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Rectangle 269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Rectangle 270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71"/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272"/>
              <p:cNvSpPr>
                <a:spLocks noChangeArrowheads="1"/>
              </p:cNvSpPr>
              <p:nvPr/>
            </p:nvSpPr>
            <p:spPr bwMode="auto">
              <a:xfrm>
                <a:off x="1344" y="2160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273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274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275"/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Rectangle 276"/>
              <p:cNvSpPr>
                <a:spLocks noChangeArrowheads="1"/>
              </p:cNvSpPr>
              <p:nvPr/>
            </p:nvSpPr>
            <p:spPr bwMode="auto">
              <a:xfrm>
                <a:off x="1248" y="2160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Rectangle 277"/>
              <p:cNvSpPr>
                <a:spLocks noChangeArrowheads="1"/>
              </p:cNvSpPr>
              <p:nvPr/>
            </p:nvSpPr>
            <p:spPr bwMode="auto">
              <a:xfrm>
                <a:off x="1344" y="2256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Rectangle 278"/>
              <p:cNvSpPr>
                <a:spLocks noChangeArrowheads="1"/>
              </p:cNvSpPr>
              <p:nvPr/>
            </p:nvSpPr>
            <p:spPr bwMode="auto">
              <a:xfrm>
                <a:off x="1440" y="2352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Rectangle 279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Rectangle 280"/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Rectangle 281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Rectangle 28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Rectangle 283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Rectangle 284"/>
              <p:cNvSpPr>
                <a:spLocks noChangeArrowheads="1"/>
              </p:cNvSpPr>
              <p:nvPr/>
            </p:nvSpPr>
            <p:spPr bwMode="auto">
              <a:xfrm>
                <a:off x="1344" y="2352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Rectangle 285"/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Rectangle 286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864" cy="576"/>
              </a:xfrm>
              <a:prstGeom prst="rect">
                <a:avLst/>
              </a:prstGeom>
              <a:noFill/>
              <a:ln w="9525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287"/>
              <p:cNvSpPr>
                <a:spLocks noChangeShapeType="1"/>
              </p:cNvSpPr>
              <p:nvPr/>
            </p:nvSpPr>
            <p:spPr bwMode="auto">
              <a:xfrm>
                <a:off x="768" y="216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288"/>
              <p:cNvSpPr>
                <a:spLocks noChangeShapeType="1"/>
              </p:cNvSpPr>
              <p:nvPr/>
            </p:nvSpPr>
            <p:spPr bwMode="auto">
              <a:xfrm>
                <a:off x="768" y="2256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289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290"/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291"/>
              <p:cNvSpPr>
                <a:spLocks noChangeShapeType="1"/>
              </p:cNvSpPr>
              <p:nvPr/>
            </p:nvSpPr>
            <p:spPr bwMode="auto">
              <a:xfrm>
                <a:off x="768" y="2544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292"/>
              <p:cNvSpPr>
                <a:spLocks noChangeShapeType="1"/>
              </p:cNvSpPr>
              <p:nvPr/>
            </p:nvSpPr>
            <p:spPr bwMode="auto">
              <a:xfrm flipV="1">
                <a:off x="86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293"/>
              <p:cNvSpPr>
                <a:spLocks noChangeShapeType="1"/>
              </p:cNvSpPr>
              <p:nvPr/>
            </p:nvSpPr>
            <p:spPr bwMode="auto">
              <a:xfrm flipV="1">
                <a:off x="96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294"/>
              <p:cNvSpPr>
                <a:spLocks noChangeShapeType="1"/>
              </p:cNvSpPr>
              <p:nvPr/>
            </p:nvSpPr>
            <p:spPr bwMode="auto">
              <a:xfrm flipV="1">
                <a:off x="105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295"/>
              <p:cNvSpPr>
                <a:spLocks noChangeShapeType="1"/>
              </p:cNvSpPr>
              <p:nvPr/>
            </p:nvSpPr>
            <p:spPr bwMode="auto">
              <a:xfrm flipV="1">
                <a:off x="1152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296"/>
              <p:cNvSpPr>
                <a:spLocks noChangeShapeType="1"/>
              </p:cNvSpPr>
              <p:nvPr/>
            </p:nvSpPr>
            <p:spPr bwMode="auto">
              <a:xfrm flipV="1">
                <a:off x="1248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297"/>
              <p:cNvSpPr>
                <a:spLocks noChangeShapeType="1"/>
              </p:cNvSpPr>
              <p:nvPr/>
            </p:nvSpPr>
            <p:spPr bwMode="auto">
              <a:xfrm flipV="1">
                <a:off x="134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298"/>
              <p:cNvSpPr>
                <a:spLocks noChangeShapeType="1"/>
              </p:cNvSpPr>
              <p:nvPr/>
            </p:nvSpPr>
            <p:spPr bwMode="auto">
              <a:xfrm flipV="1">
                <a:off x="144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99"/>
              <p:cNvSpPr>
                <a:spLocks noChangeShapeType="1"/>
              </p:cNvSpPr>
              <p:nvPr/>
            </p:nvSpPr>
            <p:spPr bwMode="auto">
              <a:xfrm flipV="1">
                <a:off x="153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Oval 300"/>
            <p:cNvSpPr>
              <a:spLocks noChangeArrowheads="1"/>
            </p:cNvSpPr>
            <p:nvPr/>
          </p:nvSpPr>
          <p:spPr bwMode="auto">
            <a:xfrm>
              <a:off x="769" y="3224"/>
              <a:ext cx="480" cy="4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301"/>
            <p:cNvSpPr>
              <a:spLocks noChangeArrowheads="1"/>
            </p:cNvSpPr>
            <p:nvPr/>
          </p:nvSpPr>
          <p:spPr bwMode="auto">
            <a:xfrm>
              <a:off x="3312" y="3416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302"/>
            <p:cNvSpPr>
              <a:spLocks noChangeArrowheads="1"/>
            </p:cNvSpPr>
            <p:nvPr/>
          </p:nvSpPr>
          <p:spPr bwMode="auto">
            <a:xfrm>
              <a:off x="3120" y="3512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303"/>
            <p:cNvSpPr>
              <a:spLocks noChangeArrowheads="1"/>
            </p:cNvSpPr>
            <p:nvPr/>
          </p:nvSpPr>
          <p:spPr bwMode="auto">
            <a:xfrm>
              <a:off x="3216" y="341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304"/>
            <p:cNvSpPr>
              <a:spLocks noChangeArrowheads="1"/>
            </p:cNvSpPr>
            <p:nvPr/>
          </p:nvSpPr>
          <p:spPr bwMode="auto">
            <a:xfrm>
              <a:off x="3120" y="332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305"/>
            <p:cNvSpPr>
              <a:spLocks noChangeArrowheads="1"/>
            </p:cNvSpPr>
            <p:nvPr/>
          </p:nvSpPr>
          <p:spPr bwMode="auto">
            <a:xfrm>
              <a:off x="3216" y="332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306"/>
            <p:cNvSpPr>
              <a:spLocks noChangeArrowheads="1"/>
            </p:cNvSpPr>
            <p:nvPr/>
          </p:nvSpPr>
          <p:spPr bwMode="auto">
            <a:xfrm>
              <a:off x="3216" y="3512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307"/>
            <p:cNvSpPr>
              <a:spLocks noChangeArrowheads="1"/>
            </p:cNvSpPr>
            <p:nvPr/>
          </p:nvSpPr>
          <p:spPr bwMode="auto">
            <a:xfrm>
              <a:off x="3312" y="332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308"/>
            <p:cNvSpPr>
              <a:spLocks noChangeArrowheads="1"/>
            </p:cNvSpPr>
            <p:nvPr/>
          </p:nvSpPr>
          <p:spPr bwMode="auto">
            <a:xfrm>
              <a:off x="3312" y="351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309"/>
            <p:cNvSpPr>
              <a:spLocks noChangeArrowheads="1"/>
            </p:cNvSpPr>
            <p:nvPr/>
          </p:nvSpPr>
          <p:spPr bwMode="auto">
            <a:xfrm>
              <a:off x="3120" y="341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310"/>
            <p:cNvSpPr>
              <a:spLocks noChangeShapeType="1"/>
            </p:cNvSpPr>
            <p:nvPr/>
          </p:nvSpPr>
          <p:spPr bwMode="auto">
            <a:xfrm>
              <a:off x="3120" y="3416"/>
              <a:ext cx="28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11"/>
            <p:cNvSpPr>
              <a:spLocks noChangeShapeType="1"/>
            </p:cNvSpPr>
            <p:nvPr/>
          </p:nvSpPr>
          <p:spPr bwMode="auto">
            <a:xfrm>
              <a:off x="3120" y="3512"/>
              <a:ext cx="28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12"/>
            <p:cNvSpPr>
              <a:spLocks noChangeShapeType="1"/>
            </p:cNvSpPr>
            <p:nvPr/>
          </p:nvSpPr>
          <p:spPr bwMode="auto">
            <a:xfrm flipV="1">
              <a:off x="3216" y="3320"/>
              <a:ext cx="0" cy="2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313"/>
            <p:cNvSpPr>
              <a:spLocks noChangeArrowheads="1"/>
            </p:cNvSpPr>
            <p:nvPr/>
          </p:nvSpPr>
          <p:spPr bwMode="auto">
            <a:xfrm>
              <a:off x="3120" y="3320"/>
              <a:ext cx="288" cy="288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14"/>
            <p:cNvSpPr>
              <a:spLocks noChangeShapeType="1"/>
            </p:cNvSpPr>
            <p:nvPr/>
          </p:nvSpPr>
          <p:spPr bwMode="auto">
            <a:xfrm flipV="1">
              <a:off x="3312" y="3320"/>
              <a:ext cx="0" cy="2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315"/>
            <p:cNvSpPr>
              <a:spLocks noChangeArrowheads="1"/>
            </p:cNvSpPr>
            <p:nvPr/>
          </p:nvSpPr>
          <p:spPr bwMode="auto">
            <a:xfrm>
              <a:off x="3024" y="3224"/>
              <a:ext cx="480" cy="4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rc 316"/>
            <p:cNvSpPr>
              <a:spLocks/>
            </p:cNvSpPr>
            <p:nvPr/>
          </p:nvSpPr>
          <p:spPr bwMode="auto">
            <a:xfrm flipV="1">
              <a:off x="1009" y="3113"/>
              <a:ext cx="3618" cy="111"/>
            </a:xfrm>
            <a:custGeom>
              <a:avLst/>
              <a:gdLst>
                <a:gd name="T0" fmla="*/ 3618 w 43200"/>
                <a:gd name="T1" fmla="*/ 0 h 21726"/>
                <a:gd name="T2" fmla="*/ 0 w 43200"/>
                <a:gd name="T3" fmla="*/ 0 h 21726"/>
                <a:gd name="T4" fmla="*/ 1809 w 43200"/>
                <a:gd name="T5" fmla="*/ 1 h 21726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6"/>
                <a:gd name="T11" fmla="*/ 43200 w 43200"/>
                <a:gd name="T12" fmla="*/ 21726 h 21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6" fill="none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</a:path>
                <a:path w="43200" h="21726" stroke="0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  <a:lnTo>
                    <a:pt x="21600" y="126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317"/>
            <p:cNvSpPr>
              <a:spLocks noChangeArrowheads="1"/>
            </p:cNvSpPr>
            <p:nvPr/>
          </p:nvSpPr>
          <p:spPr bwMode="auto">
            <a:xfrm>
              <a:off x="2283" y="332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>
                  <a:solidFill>
                    <a:schemeClr val="bg1"/>
                  </a:solidFill>
                  <a:latin typeface="Times New Roman" pitchFamily="18" charset="0"/>
                </a:rPr>
                <a:t>+</a:t>
              </a:r>
            </a:p>
          </p:txBody>
        </p:sp>
        <p:pic>
          <p:nvPicPr>
            <p:cNvPr id="24" name="Picture 318" descr="stdImg"/>
            <p:cNvPicPr>
              <a:picLocks noChangeAspect="1" noChangeArrowheads="1"/>
            </p:cNvPicPr>
            <p:nvPr/>
          </p:nvPicPr>
          <p:blipFill>
            <a:blip r:embed="rId2">
              <a:lum bright="46000" contrast="-70000"/>
            </a:blip>
            <a:srcRect/>
            <a:stretch>
              <a:fillRect/>
            </a:stretch>
          </p:blipFill>
          <p:spPr bwMode="auto">
            <a:xfrm>
              <a:off x="4561" y="3305"/>
              <a:ext cx="879" cy="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Line 319"/>
            <p:cNvSpPr>
              <a:spLocks noChangeShapeType="1"/>
            </p:cNvSpPr>
            <p:nvPr/>
          </p:nvSpPr>
          <p:spPr bwMode="auto">
            <a:xfrm>
              <a:off x="4631" y="3224"/>
              <a:ext cx="96" cy="2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320"/>
            <p:cNvSpPr>
              <a:spLocks noChangeArrowheads="1"/>
            </p:cNvSpPr>
            <p:nvPr/>
          </p:nvSpPr>
          <p:spPr bwMode="auto">
            <a:xfrm>
              <a:off x="4631" y="3368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" name="Group 321"/>
            <p:cNvGrpSpPr>
              <a:grpSpLocks/>
            </p:cNvGrpSpPr>
            <p:nvPr/>
          </p:nvGrpSpPr>
          <p:grpSpPr bwMode="auto">
            <a:xfrm>
              <a:off x="913" y="3224"/>
              <a:ext cx="192" cy="336"/>
              <a:chOff x="816" y="3408"/>
              <a:chExt cx="192" cy="336"/>
            </a:xfrm>
          </p:grpSpPr>
          <p:sp>
            <p:nvSpPr>
              <p:cNvPr id="40" name="Line 322"/>
              <p:cNvSpPr>
                <a:spLocks noChangeShapeType="1"/>
              </p:cNvSpPr>
              <p:nvPr/>
            </p:nvSpPr>
            <p:spPr bwMode="auto">
              <a:xfrm>
                <a:off x="912" y="345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23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144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324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25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144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26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327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328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329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" name="Group 330"/>
            <p:cNvGrpSpPr>
              <a:grpSpLocks/>
            </p:cNvGrpSpPr>
            <p:nvPr/>
          </p:nvGrpSpPr>
          <p:grpSpPr bwMode="auto">
            <a:xfrm>
              <a:off x="3168" y="3224"/>
              <a:ext cx="192" cy="336"/>
              <a:chOff x="816" y="3408"/>
              <a:chExt cx="192" cy="336"/>
            </a:xfrm>
          </p:grpSpPr>
          <p:sp>
            <p:nvSpPr>
              <p:cNvPr id="32" name="Line 331"/>
              <p:cNvSpPr>
                <a:spLocks noChangeShapeType="1"/>
              </p:cNvSpPr>
              <p:nvPr/>
            </p:nvSpPr>
            <p:spPr bwMode="auto">
              <a:xfrm>
                <a:off x="912" y="345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332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144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333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334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144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335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336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337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338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" name="Arc 339"/>
            <p:cNvSpPr>
              <a:spLocks/>
            </p:cNvSpPr>
            <p:nvPr/>
          </p:nvSpPr>
          <p:spPr bwMode="auto">
            <a:xfrm flipV="1">
              <a:off x="3266" y="3113"/>
              <a:ext cx="1370" cy="111"/>
            </a:xfrm>
            <a:custGeom>
              <a:avLst/>
              <a:gdLst>
                <a:gd name="T0" fmla="*/ 1370 w 43200"/>
                <a:gd name="T1" fmla="*/ 0 h 21726"/>
                <a:gd name="T2" fmla="*/ 0 w 43200"/>
                <a:gd name="T3" fmla="*/ 0 h 21726"/>
                <a:gd name="T4" fmla="*/ 685 w 43200"/>
                <a:gd name="T5" fmla="*/ 1 h 21726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6"/>
                <a:gd name="T11" fmla="*/ 43200 w 43200"/>
                <a:gd name="T12" fmla="*/ 21726 h 21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6" fill="none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</a:path>
                <a:path w="43200" h="21726" stroke="0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  <a:lnTo>
                    <a:pt x="21600" y="126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40"/>
            <p:cNvSpPr>
              <a:spLocks noChangeArrowheads="1"/>
            </p:cNvSpPr>
            <p:nvPr/>
          </p:nvSpPr>
          <p:spPr bwMode="auto">
            <a:xfrm>
              <a:off x="4247" y="341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solidFill>
                    <a:schemeClr val="bg1"/>
                  </a:solidFill>
                  <a:latin typeface="Times New Roman" pitchFamily="18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FF00"/>
                </a:solidFill>
                <a:latin typeface="Arial" charset="0"/>
              </a:rPr>
              <a:t>Prewitt/</a:t>
            </a:r>
            <a:r>
              <a:rPr lang="en-GB" dirty="0" err="1" smtClean="0">
                <a:solidFill>
                  <a:srgbClr val="FFFF00"/>
                </a:solidFill>
                <a:latin typeface="Arial" charset="0"/>
              </a:rPr>
              <a:t>Sobel</a:t>
            </a:r>
            <a:r>
              <a:rPr lang="en-GB" dirty="0" smtClean="0">
                <a:solidFill>
                  <a:srgbClr val="FFFF00"/>
                </a:solidFill>
                <a:latin typeface="Arial" charset="0"/>
              </a:rPr>
              <a:t> Edge Detector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Content Placeholder 3" descr="C:\teaching\Computer Vision\images\lect2a\a6.bm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038600"/>
            <a:ext cx="1930400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" name="Group 3"/>
          <p:cNvGraphicFramePr>
            <a:graphicFrameLocks noGrp="1"/>
          </p:cNvGraphicFramePr>
          <p:nvPr/>
        </p:nvGraphicFramePr>
        <p:xfrm>
          <a:off x="1905000" y="1752600"/>
          <a:ext cx="1752600" cy="1554480"/>
        </p:xfrm>
        <a:graphic>
          <a:graphicData uri="http://schemas.openxmlformats.org/drawingml/2006/table">
            <a:tbl>
              <a:tblPr/>
              <a:tblGrid>
                <a:gridCol w="584200"/>
                <a:gridCol w="584200"/>
                <a:gridCol w="584200"/>
              </a:tblGrid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21"/>
          <p:cNvGraphicFramePr>
            <a:graphicFrameLocks noGrp="1"/>
          </p:cNvGraphicFramePr>
          <p:nvPr/>
        </p:nvGraphicFramePr>
        <p:xfrm>
          <a:off x="5562600" y="1676400"/>
          <a:ext cx="1676400" cy="1554480"/>
        </p:xfrm>
        <a:graphic>
          <a:graphicData uri="http://schemas.openxmlformats.org/drawingml/2006/table">
            <a:tbl>
              <a:tblPr/>
              <a:tblGrid>
                <a:gridCol w="558800"/>
                <a:gridCol w="558800"/>
                <a:gridCol w="558800"/>
              </a:tblGrid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39" descr="C:\teaching\Computer Vision\images\lect2a\a6prewitt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1" y="4107414"/>
            <a:ext cx="1828800" cy="1371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40" descr="C:\teaching\Computer Vision\images\lect2a\a6prewitv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14800"/>
            <a:ext cx="1803359" cy="1351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4" descr="C:\teaching\Computer Vision\images\lect2a\a6-lo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4114800"/>
            <a:ext cx="1829076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1066800" y="5638800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86400" y="556260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vertical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00400" y="5562600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horizontal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48600" y="5638800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both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35765" y="0"/>
            <a:ext cx="8228068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>
                <a:srgbClr val="CCFFFF"/>
              </a:buClr>
              <a:buSzPct val="100000"/>
              <a:buFont typeface="Arial" charset="0"/>
              <a:buNone/>
            </a:pPr>
            <a:r>
              <a:rPr lang="en-US" sz="4400" i="0" dirty="0">
                <a:solidFill>
                  <a:srgbClr val="CCFFFF"/>
                </a:solidFill>
              </a:rPr>
              <a:t>Low Level Image Processing ‘Patterns’ (1)</a:t>
            </a:r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05623" y="3902075"/>
            <a:ext cx="452805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chemeClr val="bg1"/>
              </a:buClr>
              <a:buSzPct val="100000"/>
              <a:buFont typeface="Arial" charset="0"/>
              <a:buChar char="•"/>
            </a:pPr>
            <a:endParaRPr lang="en-US" sz="3200" i="0">
              <a:solidFill>
                <a:schemeClr val="bg1"/>
              </a:solidFill>
            </a:endParaRP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968340" y="4295775"/>
            <a:ext cx="261569" cy="520254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endParaRPr lang="en-US"/>
          </a:p>
        </p:txBody>
      </p:sp>
      <p:pic>
        <p:nvPicPr>
          <p:cNvPr id="25605" name="Picture 7" descr="stdImg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lum bright="40000" contrast="-70000"/>
          </a:blip>
          <a:srcRect/>
          <a:stretch>
            <a:fillRect/>
          </a:stretch>
        </p:blipFill>
        <p:spPr>
          <a:xfrm>
            <a:off x="3644377" y="1843088"/>
            <a:ext cx="708719" cy="938212"/>
          </a:xfrm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58730" y="1843088"/>
            <a:ext cx="696624" cy="914400"/>
            <a:chOff x="768" y="2064"/>
            <a:chExt cx="864" cy="576"/>
          </a:xfrm>
        </p:grpSpPr>
        <p:sp>
          <p:nvSpPr>
            <p:cNvPr id="25877" name="Rectangle 9"/>
            <p:cNvSpPr>
              <a:spLocks noChangeArrowheads="1"/>
            </p:cNvSpPr>
            <p:nvPr/>
          </p:nvSpPr>
          <p:spPr bwMode="auto">
            <a:xfrm>
              <a:off x="768" y="2544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78" name="Rectangle 10"/>
            <p:cNvSpPr>
              <a:spLocks noChangeArrowheads="1"/>
            </p:cNvSpPr>
            <p:nvPr/>
          </p:nvSpPr>
          <p:spPr bwMode="auto">
            <a:xfrm>
              <a:off x="768" y="2448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79" name="Rectangle 11"/>
            <p:cNvSpPr>
              <a:spLocks noChangeArrowheads="1"/>
            </p:cNvSpPr>
            <p:nvPr/>
          </p:nvSpPr>
          <p:spPr bwMode="auto">
            <a:xfrm>
              <a:off x="864" y="2544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0" name="Rectangle 12"/>
            <p:cNvSpPr>
              <a:spLocks noChangeArrowheads="1"/>
            </p:cNvSpPr>
            <p:nvPr/>
          </p:nvSpPr>
          <p:spPr bwMode="auto">
            <a:xfrm>
              <a:off x="768" y="2352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1" name="Rectangle 13"/>
            <p:cNvSpPr>
              <a:spLocks noChangeArrowheads="1"/>
            </p:cNvSpPr>
            <p:nvPr/>
          </p:nvSpPr>
          <p:spPr bwMode="auto">
            <a:xfrm>
              <a:off x="864" y="2448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2" name="Rectangle 14"/>
            <p:cNvSpPr>
              <a:spLocks noChangeArrowheads="1"/>
            </p:cNvSpPr>
            <p:nvPr/>
          </p:nvSpPr>
          <p:spPr bwMode="auto">
            <a:xfrm>
              <a:off x="960" y="2544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3" name="Rectangle 15"/>
            <p:cNvSpPr>
              <a:spLocks noChangeArrowheads="1"/>
            </p:cNvSpPr>
            <p:nvPr/>
          </p:nvSpPr>
          <p:spPr bwMode="auto">
            <a:xfrm>
              <a:off x="768" y="2160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4" name="Rectangle 16"/>
            <p:cNvSpPr>
              <a:spLocks noChangeArrowheads="1"/>
            </p:cNvSpPr>
            <p:nvPr/>
          </p:nvSpPr>
          <p:spPr bwMode="auto">
            <a:xfrm>
              <a:off x="864" y="225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5" name="Rectangle 17"/>
            <p:cNvSpPr>
              <a:spLocks noChangeArrowheads="1"/>
            </p:cNvSpPr>
            <p:nvPr/>
          </p:nvSpPr>
          <p:spPr bwMode="auto">
            <a:xfrm>
              <a:off x="960" y="2352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6" name="Rectangle 18"/>
            <p:cNvSpPr>
              <a:spLocks noChangeArrowheads="1"/>
            </p:cNvSpPr>
            <p:nvPr/>
          </p:nvSpPr>
          <p:spPr bwMode="auto">
            <a:xfrm>
              <a:off x="1056" y="2448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7" name="Rectangle 19"/>
            <p:cNvSpPr>
              <a:spLocks noChangeArrowheads="1"/>
            </p:cNvSpPr>
            <p:nvPr/>
          </p:nvSpPr>
          <p:spPr bwMode="auto">
            <a:xfrm>
              <a:off x="1152" y="2544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8" name="Rectangle 20"/>
            <p:cNvSpPr>
              <a:spLocks noChangeArrowheads="1"/>
            </p:cNvSpPr>
            <p:nvPr/>
          </p:nvSpPr>
          <p:spPr bwMode="auto">
            <a:xfrm>
              <a:off x="768" y="2256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89" name="Rectangle 21"/>
            <p:cNvSpPr>
              <a:spLocks noChangeArrowheads="1"/>
            </p:cNvSpPr>
            <p:nvPr/>
          </p:nvSpPr>
          <p:spPr bwMode="auto">
            <a:xfrm>
              <a:off x="864" y="2352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0" name="Rectangle 22"/>
            <p:cNvSpPr>
              <a:spLocks noChangeArrowheads="1"/>
            </p:cNvSpPr>
            <p:nvPr/>
          </p:nvSpPr>
          <p:spPr bwMode="auto">
            <a:xfrm>
              <a:off x="960" y="2448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1" name="Rectangle 23"/>
            <p:cNvSpPr>
              <a:spLocks noChangeArrowheads="1"/>
            </p:cNvSpPr>
            <p:nvPr/>
          </p:nvSpPr>
          <p:spPr bwMode="auto">
            <a:xfrm>
              <a:off x="1056" y="2544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2" name="Rectangle 24"/>
            <p:cNvSpPr>
              <a:spLocks noChangeArrowheads="1"/>
            </p:cNvSpPr>
            <p:nvPr/>
          </p:nvSpPr>
          <p:spPr bwMode="auto">
            <a:xfrm>
              <a:off x="768" y="206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3" name="Rectangle 25"/>
            <p:cNvSpPr>
              <a:spLocks noChangeArrowheads="1"/>
            </p:cNvSpPr>
            <p:nvPr/>
          </p:nvSpPr>
          <p:spPr bwMode="auto">
            <a:xfrm>
              <a:off x="864" y="2160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4" name="Rectangle 26"/>
            <p:cNvSpPr>
              <a:spLocks noChangeArrowheads="1"/>
            </p:cNvSpPr>
            <p:nvPr/>
          </p:nvSpPr>
          <p:spPr bwMode="auto">
            <a:xfrm>
              <a:off x="960" y="2256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5" name="Rectangle 27"/>
            <p:cNvSpPr>
              <a:spLocks noChangeArrowheads="1"/>
            </p:cNvSpPr>
            <p:nvPr/>
          </p:nvSpPr>
          <p:spPr bwMode="auto">
            <a:xfrm>
              <a:off x="1056" y="2352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6" name="Rectangle 28"/>
            <p:cNvSpPr>
              <a:spLocks noChangeArrowheads="1"/>
            </p:cNvSpPr>
            <p:nvPr/>
          </p:nvSpPr>
          <p:spPr bwMode="auto">
            <a:xfrm>
              <a:off x="1152" y="2448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7" name="Rectangle 29"/>
            <p:cNvSpPr>
              <a:spLocks noChangeArrowheads="1"/>
            </p:cNvSpPr>
            <p:nvPr/>
          </p:nvSpPr>
          <p:spPr bwMode="auto">
            <a:xfrm>
              <a:off x="1248" y="254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8" name="Rectangle 30"/>
            <p:cNvSpPr>
              <a:spLocks noChangeArrowheads="1"/>
            </p:cNvSpPr>
            <p:nvPr/>
          </p:nvSpPr>
          <p:spPr bwMode="auto">
            <a:xfrm>
              <a:off x="864" y="206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99" name="Rectangle 31"/>
            <p:cNvSpPr>
              <a:spLocks noChangeArrowheads="1"/>
            </p:cNvSpPr>
            <p:nvPr/>
          </p:nvSpPr>
          <p:spPr bwMode="auto">
            <a:xfrm>
              <a:off x="960" y="216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0" name="Rectangle 32"/>
            <p:cNvSpPr>
              <a:spLocks noChangeArrowheads="1"/>
            </p:cNvSpPr>
            <p:nvPr/>
          </p:nvSpPr>
          <p:spPr bwMode="auto">
            <a:xfrm>
              <a:off x="1056" y="2256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1" name="Rectangle 33"/>
            <p:cNvSpPr>
              <a:spLocks noChangeArrowheads="1"/>
            </p:cNvSpPr>
            <p:nvPr/>
          </p:nvSpPr>
          <p:spPr bwMode="auto">
            <a:xfrm>
              <a:off x="1152" y="235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2" name="Rectangle 34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3" name="Rectangle 35"/>
            <p:cNvSpPr>
              <a:spLocks noChangeArrowheads="1"/>
            </p:cNvSpPr>
            <p:nvPr/>
          </p:nvSpPr>
          <p:spPr bwMode="auto">
            <a:xfrm>
              <a:off x="1344" y="254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4" name="Rectangle 36"/>
            <p:cNvSpPr>
              <a:spLocks noChangeArrowheads="1"/>
            </p:cNvSpPr>
            <p:nvPr/>
          </p:nvSpPr>
          <p:spPr bwMode="auto">
            <a:xfrm>
              <a:off x="960" y="206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5" name="Rectangle 37"/>
            <p:cNvSpPr>
              <a:spLocks noChangeArrowheads="1"/>
            </p:cNvSpPr>
            <p:nvPr/>
          </p:nvSpPr>
          <p:spPr bwMode="auto">
            <a:xfrm>
              <a:off x="1056" y="2160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6" name="Rectangle 38"/>
            <p:cNvSpPr>
              <a:spLocks noChangeArrowheads="1"/>
            </p:cNvSpPr>
            <p:nvPr/>
          </p:nvSpPr>
          <p:spPr bwMode="auto">
            <a:xfrm>
              <a:off x="1152" y="2256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7" name="Rectangle 39"/>
            <p:cNvSpPr>
              <a:spLocks noChangeArrowheads="1"/>
            </p:cNvSpPr>
            <p:nvPr/>
          </p:nvSpPr>
          <p:spPr bwMode="auto">
            <a:xfrm>
              <a:off x="1248" y="2352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8" name="Rectangle 40"/>
            <p:cNvSpPr>
              <a:spLocks noChangeArrowheads="1"/>
            </p:cNvSpPr>
            <p:nvPr/>
          </p:nvSpPr>
          <p:spPr bwMode="auto">
            <a:xfrm>
              <a:off x="1344" y="2448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09" name="Rectangle 41"/>
            <p:cNvSpPr>
              <a:spLocks noChangeArrowheads="1"/>
            </p:cNvSpPr>
            <p:nvPr/>
          </p:nvSpPr>
          <p:spPr bwMode="auto">
            <a:xfrm>
              <a:off x="1440" y="254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0" name="Rectangle 42"/>
            <p:cNvSpPr>
              <a:spLocks noChangeArrowheads="1"/>
            </p:cNvSpPr>
            <p:nvPr/>
          </p:nvSpPr>
          <p:spPr bwMode="auto">
            <a:xfrm>
              <a:off x="1536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1" name="Rectangle 43"/>
            <p:cNvSpPr>
              <a:spLocks noChangeArrowheads="1"/>
            </p:cNvSpPr>
            <p:nvPr/>
          </p:nvSpPr>
          <p:spPr bwMode="auto">
            <a:xfrm>
              <a:off x="1440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2" name="Rectangle 44"/>
            <p:cNvSpPr>
              <a:spLocks noChangeArrowheads="1"/>
            </p:cNvSpPr>
            <p:nvPr/>
          </p:nvSpPr>
          <p:spPr bwMode="auto">
            <a:xfrm>
              <a:off x="1536" y="216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3" name="Rectangle 45"/>
            <p:cNvSpPr>
              <a:spLocks noChangeArrowheads="1"/>
            </p:cNvSpPr>
            <p:nvPr/>
          </p:nvSpPr>
          <p:spPr bwMode="auto">
            <a:xfrm>
              <a:off x="1344" y="2064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4" name="Rectangle 46"/>
            <p:cNvSpPr>
              <a:spLocks noChangeArrowheads="1"/>
            </p:cNvSpPr>
            <p:nvPr/>
          </p:nvSpPr>
          <p:spPr bwMode="auto">
            <a:xfrm>
              <a:off x="1440" y="2160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5" name="Rectangle 47"/>
            <p:cNvSpPr>
              <a:spLocks noChangeArrowheads="1"/>
            </p:cNvSpPr>
            <p:nvPr/>
          </p:nvSpPr>
          <p:spPr bwMode="auto">
            <a:xfrm>
              <a:off x="1536" y="2256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6" name="Rectangle 48"/>
            <p:cNvSpPr>
              <a:spLocks noChangeArrowheads="1"/>
            </p:cNvSpPr>
            <p:nvPr/>
          </p:nvSpPr>
          <p:spPr bwMode="auto">
            <a:xfrm>
              <a:off x="1248" y="2064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7" name="Rectangle 49"/>
            <p:cNvSpPr>
              <a:spLocks noChangeArrowheads="1"/>
            </p:cNvSpPr>
            <p:nvPr/>
          </p:nvSpPr>
          <p:spPr bwMode="auto">
            <a:xfrm>
              <a:off x="1344" y="216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8" name="Rectangle 50"/>
            <p:cNvSpPr>
              <a:spLocks noChangeArrowheads="1"/>
            </p:cNvSpPr>
            <p:nvPr/>
          </p:nvSpPr>
          <p:spPr bwMode="auto">
            <a:xfrm>
              <a:off x="1440" y="2256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19" name="Rectangle 51"/>
            <p:cNvSpPr>
              <a:spLocks noChangeArrowheads="1"/>
            </p:cNvSpPr>
            <p:nvPr/>
          </p:nvSpPr>
          <p:spPr bwMode="auto">
            <a:xfrm>
              <a:off x="1536" y="2352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0" name="Rectangle 52"/>
            <p:cNvSpPr>
              <a:spLocks noChangeArrowheads="1"/>
            </p:cNvSpPr>
            <p:nvPr/>
          </p:nvSpPr>
          <p:spPr bwMode="auto">
            <a:xfrm>
              <a:off x="1152" y="2064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1" name="Rectangle 53"/>
            <p:cNvSpPr>
              <a:spLocks noChangeArrowheads="1"/>
            </p:cNvSpPr>
            <p:nvPr/>
          </p:nvSpPr>
          <p:spPr bwMode="auto">
            <a:xfrm>
              <a:off x="1248" y="2160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2" name="Rectangle 54"/>
            <p:cNvSpPr>
              <a:spLocks noChangeArrowheads="1"/>
            </p:cNvSpPr>
            <p:nvPr/>
          </p:nvSpPr>
          <p:spPr bwMode="auto">
            <a:xfrm>
              <a:off x="1344" y="2256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3" name="Rectangle 55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4" name="Rectangle 56"/>
            <p:cNvSpPr>
              <a:spLocks noChangeArrowheads="1"/>
            </p:cNvSpPr>
            <p:nvPr/>
          </p:nvSpPr>
          <p:spPr bwMode="auto">
            <a:xfrm>
              <a:off x="1536" y="2448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5" name="Rectangle 57"/>
            <p:cNvSpPr>
              <a:spLocks noChangeArrowheads="1"/>
            </p:cNvSpPr>
            <p:nvPr/>
          </p:nvSpPr>
          <p:spPr bwMode="auto">
            <a:xfrm>
              <a:off x="1056" y="206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6" name="Rectangle 58"/>
            <p:cNvSpPr>
              <a:spLocks noChangeArrowheads="1"/>
            </p:cNvSpPr>
            <p:nvPr/>
          </p:nvSpPr>
          <p:spPr bwMode="auto">
            <a:xfrm>
              <a:off x="1152" y="2160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7" name="Rectangle 59"/>
            <p:cNvSpPr>
              <a:spLocks noChangeArrowheads="1"/>
            </p:cNvSpPr>
            <p:nvPr/>
          </p:nvSpPr>
          <p:spPr bwMode="auto">
            <a:xfrm>
              <a:off x="1536" y="254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8" name="Rectangle 60"/>
            <p:cNvSpPr>
              <a:spLocks noChangeArrowheads="1"/>
            </p:cNvSpPr>
            <p:nvPr/>
          </p:nvSpPr>
          <p:spPr bwMode="auto">
            <a:xfrm>
              <a:off x="1440" y="2448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29" name="Rectangle 61"/>
            <p:cNvSpPr>
              <a:spLocks noChangeArrowheads="1"/>
            </p:cNvSpPr>
            <p:nvPr/>
          </p:nvSpPr>
          <p:spPr bwMode="auto">
            <a:xfrm>
              <a:off x="1344" y="2352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30" name="Rectangle 62"/>
            <p:cNvSpPr>
              <a:spLocks noChangeArrowheads="1"/>
            </p:cNvSpPr>
            <p:nvPr/>
          </p:nvSpPr>
          <p:spPr bwMode="auto">
            <a:xfrm>
              <a:off x="1248" y="225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31" name="Rectangle 63"/>
            <p:cNvSpPr>
              <a:spLocks noChangeArrowheads="1"/>
            </p:cNvSpPr>
            <p:nvPr/>
          </p:nvSpPr>
          <p:spPr bwMode="auto">
            <a:xfrm>
              <a:off x="768" y="2064"/>
              <a:ext cx="864" cy="57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32" name="Line 64"/>
            <p:cNvSpPr>
              <a:spLocks noChangeShapeType="1"/>
            </p:cNvSpPr>
            <p:nvPr/>
          </p:nvSpPr>
          <p:spPr bwMode="auto">
            <a:xfrm>
              <a:off x="768" y="2160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33" name="Line 65"/>
            <p:cNvSpPr>
              <a:spLocks noChangeShapeType="1"/>
            </p:cNvSpPr>
            <p:nvPr/>
          </p:nvSpPr>
          <p:spPr bwMode="auto">
            <a:xfrm>
              <a:off x="768" y="2256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34" name="Line 66"/>
            <p:cNvSpPr>
              <a:spLocks noChangeShapeType="1"/>
            </p:cNvSpPr>
            <p:nvPr/>
          </p:nvSpPr>
          <p:spPr bwMode="auto">
            <a:xfrm>
              <a:off x="768" y="2352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35" name="Line 67"/>
            <p:cNvSpPr>
              <a:spLocks noChangeShapeType="1"/>
            </p:cNvSpPr>
            <p:nvPr/>
          </p:nvSpPr>
          <p:spPr bwMode="auto">
            <a:xfrm>
              <a:off x="768" y="2448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36" name="Line 68"/>
            <p:cNvSpPr>
              <a:spLocks noChangeShapeType="1"/>
            </p:cNvSpPr>
            <p:nvPr/>
          </p:nvSpPr>
          <p:spPr bwMode="auto">
            <a:xfrm>
              <a:off x="768" y="2544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37" name="Line 69"/>
            <p:cNvSpPr>
              <a:spLocks noChangeShapeType="1"/>
            </p:cNvSpPr>
            <p:nvPr/>
          </p:nvSpPr>
          <p:spPr bwMode="auto">
            <a:xfrm flipV="1">
              <a:off x="86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38" name="Line 70"/>
            <p:cNvSpPr>
              <a:spLocks noChangeShapeType="1"/>
            </p:cNvSpPr>
            <p:nvPr/>
          </p:nvSpPr>
          <p:spPr bwMode="auto">
            <a:xfrm flipV="1">
              <a:off x="96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39" name="Line 71"/>
            <p:cNvSpPr>
              <a:spLocks noChangeShapeType="1"/>
            </p:cNvSpPr>
            <p:nvPr/>
          </p:nvSpPr>
          <p:spPr bwMode="auto">
            <a:xfrm flipV="1">
              <a:off x="105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40" name="Line 72"/>
            <p:cNvSpPr>
              <a:spLocks noChangeShapeType="1"/>
            </p:cNvSpPr>
            <p:nvPr/>
          </p:nvSpPr>
          <p:spPr bwMode="auto">
            <a:xfrm flipV="1">
              <a:off x="1152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41" name="Line 73"/>
            <p:cNvSpPr>
              <a:spLocks noChangeShapeType="1"/>
            </p:cNvSpPr>
            <p:nvPr/>
          </p:nvSpPr>
          <p:spPr bwMode="auto">
            <a:xfrm flipV="1">
              <a:off x="1248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42" name="Line 74"/>
            <p:cNvSpPr>
              <a:spLocks noChangeShapeType="1"/>
            </p:cNvSpPr>
            <p:nvPr/>
          </p:nvSpPr>
          <p:spPr bwMode="auto">
            <a:xfrm flipV="1">
              <a:off x="134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43" name="Line 75"/>
            <p:cNvSpPr>
              <a:spLocks noChangeShapeType="1"/>
            </p:cNvSpPr>
            <p:nvPr/>
          </p:nvSpPr>
          <p:spPr bwMode="auto">
            <a:xfrm flipV="1">
              <a:off x="144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44" name="Line 76"/>
            <p:cNvSpPr>
              <a:spLocks noChangeShapeType="1"/>
            </p:cNvSpPr>
            <p:nvPr/>
          </p:nvSpPr>
          <p:spPr bwMode="auto">
            <a:xfrm flipV="1">
              <a:off x="153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07" name="Arc 77"/>
          <p:cNvSpPr>
            <a:spLocks/>
          </p:cNvSpPr>
          <p:nvPr/>
        </p:nvSpPr>
        <p:spPr bwMode="auto">
          <a:xfrm flipV="1">
            <a:off x="697431" y="1557339"/>
            <a:ext cx="2958234" cy="365125"/>
          </a:xfrm>
          <a:custGeom>
            <a:avLst/>
            <a:gdLst>
              <a:gd name="T0" fmla="*/ 5824537 w 43200"/>
              <a:gd name="T1" fmla="*/ 17 h 21725"/>
              <a:gd name="T2" fmla="*/ 0 w 43200"/>
              <a:gd name="T3" fmla="*/ 0 h 21725"/>
              <a:gd name="T4" fmla="*/ 2912269 w 43200"/>
              <a:gd name="T5" fmla="*/ 2101 h 21725"/>
              <a:gd name="T6" fmla="*/ 0 60000 65536"/>
              <a:gd name="T7" fmla="*/ 0 60000 65536"/>
              <a:gd name="T8" fmla="*/ 0 60000 65536"/>
              <a:gd name="T9" fmla="*/ 0 w 43200"/>
              <a:gd name="T10" fmla="*/ 0 h 21725"/>
              <a:gd name="T11" fmla="*/ 43200 w 43200"/>
              <a:gd name="T12" fmla="*/ 21725 h 217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1725" fill="none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</a:path>
              <a:path w="43200" h="21725" stroke="0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  <a:lnTo>
                  <a:pt x="21600" y="125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Oval 78"/>
          <p:cNvSpPr>
            <a:spLocks noChangeArrowheads="1"/>
          </p:cNvSpPr>
          <p:nvPr/>
        </p:nvSpPr>
        <p:spPr bwMode="auto">
          <a:xfrm>
            <a:off x="620028" y="1765300"/>
            <a:ext cx="154805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Oval 79"/>
          <p:cNvSpPr>
            <a:spLocks noChangeArrowheads="1"/>
          </p:cNvSpPr>
          <p:nvPr/>
        </p:nvSpPr>
        <p:spPr bwMode="auto">
          <a:xfrm>
            <a:off x="3628252" y="1766888"/>
            <a:ext cx="154805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Rectangle 80"/>
          <p:cNvSpPr>
            <a:spLocks noChangeArrowheads="1"/>
          </p:cNvSpPr>
          <p:nvPr/>
        </p:nvSpPr>
        <p:spPr bwMode="auto">
          <a:xfrm>
            <a:off x="3276600" y="1981200"/>
            <a:ext cx="19350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i="0" dirty="0">
                <a:latin typeface="Times New Roman" pitchFamily="18" charset="0"/>
              </a:rPr>
              <a:t>=</a:t>
            </a:r>
          </a:p>
        </p:txBody>
      </p:sp>
      <p:sp>
        <p:nvSpPr>
          <p:cNvPr id="25611" name="Rectangle 81"/>
          <p:cNvSpPr>
            <a:spLocks noChangeArrowheads="1"/>
          </p:cNvSpPr>
          <p:nvPr/>
        </p:nvSpPr>
        <p:spPr bwMode="auto">
          <a:xfrm>
            <a:off x="4428886" y="1995488"/>
            <a:ext cx="284535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i="0" dirty="0"/>
              <a:t>Unary Pixel Operation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i="0" dirty="0"/>
              <a:t>(example: absolute value)</a:t>
            </a:r>
          </a:p>
        </p:txBody>
      </p:sp>
      <p:grpSp>
        <p:nvGrpSpPr>
          <p:cNvPr id="3" name="Group 347"/>
          <p:cNvGrpSpPr>
            <a:grpSpLocks/>
          </p:cNvGrpSpPr>
          <p:nvPr/>
        </p:nvGrpSpPr>
        <p:grpSpPr bwMode="auto">
          <a:xfrm>
            <a:off x="585358" y="3284539"/>
            <a:ext cx="7826542" cy="1095375"/>
            <a:chOff x="817" y="2069"/>
            <a:chExt cx="9707" cy="690"/>
          </a:xfrm>
        </p:grpSpPr>
        <p:pic>
          <p:nvPicPr>
            <p:cNvPr id="25730" name="Picture 83" descr="stdImg"/>
            <p:cNvPicPr>
              <a:picLocks noChangeAspect="1" noChangeArrowheads="1"/>
            </p:cNvPicPr>
            <p:nvPr/>
          </p:nvPicPr>
          <p:blipFill>
            <a:blip r:embed="rId3">
              <a:lum bright="46000" contrast="-70000"/>
            </a:blip>
            <a:srcRect/>
            <a:stretch>
              <a:fillRect/>
            </a:stretch>
          </p:blipFill>
          <p:spPr bwMode="auto">
            <a:xfrm>
              <a:off x="4568" y="2168"/>
              <a:ext cx="879" cy="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84"/>
            <p:cNvGrpSpPr>
              <a:grpSpLocks/>
            </p:cNvGrpSpPr>
            <p:nvPr/>
          </p:nvGrpSpPr>
          <p:grpSpPr bwMode="auto">
            <a:xfrm>
              <a:off x="865" y="2168"/>
              <a:ext cx="864" cy="576"/>
              <a:chOff x="768" y="2064"/>
              <a:chExt cx="864" cy="576"/>
            </a:xfrm>
          </p:grpSpPr>
          <p:sp>
            <p:nvSpPr>
              <p:cNvPr id="25809" name="Rectangle 85"/>
              <p:cNvSpPr>
                <a:spLocks noChangeArrowheads="1"/>
              </p:cNvSpPr>
              <p:nvPr/>
            </p:nvSpPr>
            <p:spPr bwMode="auto">
              <a:xfrm>
                <a:off x="768" y="254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0" name="Rectangle 86"/>
              <p:cNvSpPr>
                <a:spLocks noChangeArrowheads="1"/>
              </p:cNvSpPr>
              <p:nvPr/>
            </p:nvSpPr>
            <p:spPr bwMode="auto">
              <a:xfrm>
                <a:off x="768" y="244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1" name="Rectangle 87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" name="Rectangle 88"/>
              <p:cNvSpPr>
                <a:spLocks noChangeArrowheads="1"/>
              </p:cNvSpPr>
              <p:nvPr/>
            </p:nvSpPr>
            <p:spPr bwMode="auto">
              <a:xfrm>
                <a:off x="768" y="2352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" name="Rectangle 89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" name="Rectangle 90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5" name="Rectangle 91"/>
              <p:cNvSpPr>
                <a:spLocks noChangeArrowheads="1"/>
              </p:cNvSpPr>
              <p:nvPr/>
            </p:nvSpPr>
            <p:spPr bwMode="auto">
              <a:xfrm>
                <a:off x="768" y="2160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" name="Rectangle 92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" name="Rectangle 93"/>
              <p:cNvSpPr>
                <a:spLocks noChangeArrowheads="1"/>
              </p:cNvSpPr>
              <p:nvPr/>
            </p:nvSpPr>
            <p:spPr bwMode="auto">
              <a:xfrm>
                <a:off x="960" y="2352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" name="Rectangle 94"/>
              <p:cNvSpPr>
                <a:spLocks noChangeArrowheads="1"/>
              </p:cNvSpPr>
              <p:nvPr/>
            </p:nvSpPr>
            <p:spPr bwMode="auto">
              <a:xfrm>
                <a:off x="1056" y="2448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" name="Rectangle 95"/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0" name="Rectangle 96"/>
              <p:cNvSpPr>
                <a:spLocks noChangeArrowheads="1"/>
              </p:cNvSpPr>
              <p:nvPr/>
            </p:nvSpPr>
            <p:spPr bwMode="auto">
              <a:xfrm>
                <a:off x="768" y="2256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" name="Rectangle 97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2" name="Rectangle 98"/>
              <p:cNvSpPr>
                <a:spLocks noChangeArrowheads="1"/>
              </p:cNvSpPr>
              <p:nvPr/>
            </p:nvSpPr>
            <p:spPr bwMode="auto">
              <a:xfrm>
                <a:off x="960" y="2448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3" name="Rectangle 99"/>
              <p:cNvSpPr>
                <a:spLocks noChangeArrowheads="1"/>
              </p:cNvSpPr>
              <p:nvPr/>
            </p:nvSpPr>
            <p:spPr bwMode="auto">
              <a:xfrm>
                <a:off x="1056" y="2544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4" name="Rectangle 100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5" name="Rectangle 101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6" name="Rectangle 102"/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7" name="Rectangle 103"/>
              <p:cNvSpPr>
                <a:spLocks noChangeArrowheads="1"/>
              </p:cNvSpPr>
              <p:nvPr/>
            </p:nvSpPr>
            <p:spPr bwMode="auto">
              <a:xfrm>
                <a:off x="1056" y="2352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8" name="Rectangle 104"/>
              <p:cNvSpPr>
                <a:spLocks noChangeArrowheads="1"/>
              </p:cNvSpPr>
              <p:nvPr/>
            </p:nvSpPr>
            <p:spPr bwMode="auto">
              <a:xfrm>
                <a:off x="1152" y="2448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9" name="Rectangle 105"/>
              <p:cNvSpPr>
                <a:spLocks noChangeArrowheads="1"/>
              </p:cNvSpPr>
              <p:nvPr/>
            </p:nvSpPr>
            <p:spPr bwMode="auto">
              <a:xfrm>
                <a:off x="1248" y="254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0" name="Rectangle 106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1" name="Rectangle 107"/>
              <p:cNvSpPr>
                <a:spLocks noChangeArrowheads="1"/>
              </p:cNvSpPr>
              <p:nvPr/>
            </p:nvSpPr>
            <p:spPr bwMode="auto">
              <a:xfrm>
                <a:off x="960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2" name="Rectangle 108"/>
              <p:cNvSpPr>
                <a:spLocks noChangeArrowheads="1"/>
              </p:cNvSpPr>
              <p:nvPr/>
            </p:nvSpPr>
            <p:spPr bwMode="auto">
              <a:xfrm>
                <a:off x="1056" y="22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3" name="Rectangle 109"/>
              <p:cNvSpPr>
                <a:spLocks noChangeArrowheads="1"/>
              </p:cNvSpPr>
              <p:nvPr/>
            </p:nvSpPr>
            <p:spPr bwMode="auto">
              <a:xfrm>
                <a:off x="1152" y="235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4" name="Rectangle 110"/>
              <p:cNvSpPr>
                <a:spLocks noChangeArrowheads="1"/>
              </p:cNvSpPr>
              <p:nvPr/>
            </p:nvSpPr>
            <p:spPr bwMode="auto">
              <a:xfrm>
                <a:off x="1248" y="244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5" name="Rectangle 111"/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6" name="Rectangle 112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7" name="Rectangle 113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8" name="Rectangle 114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9" name="Rectangle 115"/>
              <p:cNvSpPr>
                <a:spLocks noChangeArrowheads="1"/>
              </p:cNvSpPr>
              <p:nvPr/>
            </p:nvSpPr>
            <p:spPr bwMode="auto">
              <a:xfrm>
                <a:off x="1248" y="2352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0" name="Rectangle 116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1" name="Rectangle 117"/>
              <p:cNvSpPr>
                <a:spLocks noChangeArrowheads="1"/>
              </p:cNvSpPr>
              <p:nvPr/>
            </p:nvSpPr>
            <p:spPr bwMode="auto">
              <a:xfrm>
                <a:off x="1440" y="254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2" name="Rectangle 118"/>
              <p:cNvSpPr>
                <a:spLocks noChangeArrowheads="1"/>
              </p:cNvSpPr>
              <p:nvPr/>
            </p:nvSpPr>
            <p:spPr bwMode="auto">
              <a:xfrm>
                <a:off x="1536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3" name="Rectangle 119"/>
              <p:cNvSpPr>
                <a:spLocks noChangeArrowheads="1"/>
              </p:cNvSpPr>
              <p:nvPr/>
            </p:nvSpPr>
            <p:spPr bwMode="auto">
              <a:xfrm>
                <a:off x="1440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4" name="Rectangle 120"/>
              <p:cNvSpPr>
                <a:spLocks noChangeArrowheads="1"/>
              </p:cNvSpPr>
              <p:nvPr/>
            </p:nvSpPr>
            <p:spPr bwMode="auto">
              <a:xfrm>
                <a:off x="1536" y="2160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5" name="Rectangle 121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6" name="Rectangle 122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7" name="Rectangle 123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8" name="Rectangle 124"/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9" name="Rectangle 125"/>
              <p:cNvSpPr>
                <a:spLocks noChangeArrowheads="1"/>
              </p:cNvSpPr>
              <p:nvPr/>
            </p:nvSpPr>
            <p:spPr bwMode="auto">
              <a:xfrm>
                <a:off x="1344" y="2160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0" name="Rectangle 126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1" name="Rectangle 127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2" name="Rectangle 128"/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3" name="Rectangle 129"/>
              <p:cNvSpPr>
                <a:spLocks noChangeArrowheads="1"/>
              </p:cNvSpPr>
              <p:nvPr/>
            </p:nvSpPr>
            <p:spPr bwMode="auto">
              <a:xfrm>
                <a:off x="1248" y="2160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4" name="Rectangle 130"/>
              <p:cNvSpPr>
                <a:spLocks noChangeArrowheads="1"/>
              </p:cNvSpPr>
              <p:nvPr/>
            </p:nvSpPr>
            <p:spPr bwMode="auto">
              <a:xfrm>
                <a:off x="1344" y="2256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5" name="Rectangle 131"/>
              <p:cNvSpPr>
                <a:spLocks noChangeArrowheads="1"/>
              </p:cNvSpPr>
              <p:nvPr/>
            </p:nvSpPr>
            <p:spPr bwMode="auto">
              <a:xfrm>
                <a:off x="1440" y="2352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6" name="Rectangle 132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7" name="Rectangle 133"/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8" name="Rectangle 134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59" name="Rectangle 135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60" name="Rectangle 136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61" name="Rectangle 137"/>
              <p:cNvSpPr>
                <a:spLocks noChangeArrowheads="1"/>
              </p:cNvSpPr>
              <p:nvPr/>
            </p:nvSpPr>
            <p:spPr bwMode="auto">
              <a:xfrm>
                <a:off x="1344" y="2352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62" name="Rectangle 138"/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63" name="Rectangle 139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864" cy="576"/>
              </a:xfrm>
              <a:prstGeom prst="rect">
                <a:avLst/>
              </a:prstGeom>
              <a:noFill/>
              <a:ln w="9525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64" name="Line 140"/>
              <p:cNvSpPr>
                <a:spLocks noChangeShapeType="1"/>
              </p:cNvSpPr>
              <p:nvPr/>
            </p:nvSpPr>
            <p:spPr bwMode="auto">
              <a:xfrm>
                <a:off x="768" y="216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5" name="Line 141"/>
              <p:cNvSpPr>
                <a:spLocks noChangeShapeType="1"/>
              </p:cNvSpPr>
              <p:nvPr/>
            </p:nvSpPr>
            <p:spPr bwMode="auto">
              <a:xfrm>
                <a:off x="768" y="2256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6" name="Line 142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7" name="Line 143"/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8" name="Line 144"/>
              <p:cNvSpPr>
                <a:spLocks noChangeShapeType="1"/>
              </p:cNvSpPr>
              <p:nvPr/>
            </p:nvSpPr>
            <p:spPr bwMode="auto">
              <a:xfrm>
                <a:off x="768" y="2544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9" name="Line 145"/>
              <p:cNvSpPr>
                <a:spLocks noChangeShapeType="1"/>
              </p:cNvSpPr>
              <p:nvPr/>
            </p:nvSpPr>
            <p:spPr bwMode="auto">
              <a:xfrm flipV="1">
                <a:off x="86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0" name="Line 146"/>
              <p:cNvSpPr>
                <a:spLocks noChangeShapeType="1"/>
              </p:cNvSpPr>
              <p:nvPr/>
            </p:nvSpPr>
            <p:spPr bwMode="auto">
              <a:xfrm flipV="1">
                <a:off x="96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1" name="Line 147"/>
              <p:cNvSpPr>
                <a:spLocks noChangeShapeType="1"/>
              </p:cNvSpPr>
              <p:nvPr/>
            </p:nvSpPr>
            <p:spPr bwMode="auto">
              <a:xfrm flipV="1">
                <a:off x="105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2" name="Line 148"/>
              <p:cNvSpPr>
                <a:spLocks noChangeShapeType="1"/>
              </p:cNvSpPr>
              <p:nvPr/>
            </p:nvSpPr>
            <p:spPr bwMode="auto">
              <a:xfrm flipV="1">
                <a:off x="1152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3" name="Line 149"/>
              <p:cNvSpPr>
                <a:spLocks noChangeShapeType="1"/>
              </p:cNvSpPr>
              <p:nvPr/>
            </p:nvSpPr>
            <p:spPr bwMode="auto">
              <a:xfrm flipV="1">
                <a:off x="1248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4" name="Line 150"/>
              <p:cNvSpPr>
                <a:spLocks noChangeShapeType="1"/>
              </p:cNvSpPr>
              <p:nvPr/>
            </p:nvSpPr>
            <p:spPr bwMode="auto">
              <a:xfrm flipV="1">
                <a:off x="134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5" name="Line 151"/>
              <p:cNvSpPr>
                <a:spLocks noChangeShapeType="1"/>
              </p:cNvSpPr>
              <p:nvPr/>
            </p:nvSpPr>
            <p:spPr bwMode="auto">
              <a:xfrm flipV="1">
                <a:off x="144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6" name="Line 152"/>
              <p:cNvSpPr>
                <a:spLocks noChangeShapeType="1"/>
              </p:cNvSpPr>
              <p:nvPr/>
            </p:nvSpPr>
            <p:spPr bwMode="auto">
              <a:xfrm flipV="1">
                <a:off x="153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153"/>
            <p:cNvGrpSpPr>
              <a:grpSpLocks/>
            </p:cNvGrpSpPr>
            <p:nvPr/>
          </p:nvGrpSpPr>
          <p:grpSpPr bwMode="auto">
            <a:xfrm>
              <a:off x="3024" y="2168"/>
              <a:ext cx="864" cy="576"/>
              <a:chOff x="768" y="2064"/>
              <a:chExt cx="864" cy="576"/>
            </a:xfrm>
          </p:grpSpPr>
          <p:sp>
            <p:nvSpPr>
              <p:cNvPr id="25741" name="Rectangle 154"/>
              <p:cNvSpPr>
                <a:spLocks noChangeArrowheads="1"/>
              </p:cNvSpPr>
              <p:nvPr/>
            </p:nvSpPr>
            <p:spPr bwMode="auto">
              <a:xfrm>
                <a:off x="768" y="254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2" name="Rectangle 155"/>
              <p:cNvSpPr>
                <a:spLocks noChangeArrowheads="1"/>
              </p:cNvSpPr>
              <p:nvPr/>
            </p:nvSpPr>
            <p:spPr bwMode="auto">
              <a:xfrm>
                <a:off x="768" y="244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3" name="Rectangle 156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4" name="Rectangle 157"/>
              <p:cNvSpPr>
                <a:spLocks noChangeArrowheads="1"/>
              </p:cNvSpPr>
              <p:nvPr/>
            </p:nvSpPr>
            <p:spPr bwMode="auto">
              <a:xfrm>
                <a:off x="768" y="2352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5" name="Rectangle 158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6" name="Rectangle 159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7" name="Rectangle 160"/>
              <p:cNvSpPr>
                <a:spLocks noChangeArrowheads="1"/>
              </p:cNvSpPr>
              <p:nvPr/>
            </p:nvSpPr>
            <p:spPr bwMode="auto">
              <a:xfrm>
                <a:off x="768" y="2160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8" name="Rectangle 161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9" name="Rectangle 162"/>
              <p:cNvSpPr>
                <a:spLocks noChangeArrowheads="1"/>
              </p:cNvSpPr>
              <p:nvPr/>
            </p:nvSpPr>
            <p:spPr bwMode="auto">
              <a:xfrm>
                <a:off x="960" y="2352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0" name="Rectangle 163"/>
              <p:cNvSpPr>
                <a:spLocks noChangeArrowheads="1"/>
              </p:cNvSpPr>
              <p:nvPr/>
            </p:nvSpPr>
            <p:spPr bwMode="auto">
              <a:xfrm>
                <a:off x="1056" y="2448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1" name="Rectangle 164"/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2" name="Rectangle 165"/>
              <p:cNvSpPr>
                <a:spLocks noChangeArrowheads="1"/>
              </p:cNvSpPr>
              <p:nvPr/>
            </p:nvSpPr>
            <p:spPr bwMode="auto">
              <a:xfrm>
                <a:off x="768" y="2256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3" name="Rectangle 166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4" name="Rectangle 167"/>
              <p:cNvSpPr>
                <a:spLocks noChangeArrowheads="1"/>
              </p:cNvSpPr>
              <p:nvPr/>
            </p:nvSpPr>
            <p:spPr bwMode="auto">
              <a:xfrm>
                <a:off x="960" y="2448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5" name="Rectangle 168"/>
              <p:cNvSpPr>
                <a:spLocks noChangeArrowheads="1"/>
              </p:cNvSpPr>
              <p:nvPr/>
            </p:nvSpPr>
            <p:spPr bwMode="auto">
              <a:xfrm>
                <a:off x="1056" y="2544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6" name="Rectangle 169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7" name="Rectangle 170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8" name="Rectangle 171"/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9" name="Rectangle 172"/>
              <p:cNvSpPr>
                <a:spLocks noChangeArrowheads="1"/>
              </p:cNvSpPr>
              <p:nvPr/>
            </p:nvSpPr>
            <p:spPr bwMode="auto">
              <a:xfrm>
                <a:off x="1056" y="2352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0" name="Rectangle 173"/>
              <p:cNvSpPr>
                <a:spLocks noChangeArrowheads="1"/>
              </p:cNvSpPr>
              <p:nvPr/>
            </p:nvSpPr>
            <p:spPr bwMode="auto">
              <a:xfrm>
                <a:off x="1152" y="2448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1" name="Rectangle 174"/>
              <p:cNvSpPr>
                <a:spLocks noChangeArrowheads="1"/>
              </p:cNvSpPr>
              <p:nvPr/>
            </p:nvSpPr>
            <p:spPr bwMode="auto">
              <a:xfrm>
                <a:off x="1248" y="254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2" name="Rectangle 175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3" name="Rectangle 176"/>
              <p:cNvSpPr>
                <a:spLocks noChangeArrowheads="1"/>
              </p:cNvSpPr>
              <p:nvPr/>
            </p:nvSpPr>
            <p:spPr bwMode="auto">
              <a:xfrm>
                <a:off x="960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4" name="Rectangle 177"/>
              <p:cNvSpPr>
                <a:spLocks noChangeArrowheads="1"/>
              </p:cNvSpPr>
              <p:nvPr/>
            </p:nvSpPr>
            <p:spPr bwMode="auto">
              <a:xfrm>
                <a:off x="1056" y="22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5" name="Rectangle 178"/>
              <p:cNvSpPr>
                <a:spLocks noChangeArrowheads="1"/>
              </p:cNvSpPr>
              <p:nvPr/>
            </p:nvSpPr>
            <p:spPr bwMode="auto">
              <a:xfrm>
                <a:off x="1152" y="235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6" name="Rectangle 179"/>
              <p:cNvSpPr>
                <a:spLocks noChangeArrowheads="1"/>
              </p:cNvSpPr>
              <p:nvPr/>
            </p:nvSpPr>
            <p:spPr bwMode="auto">
              <a:xfrm>
                <a:off x="1248" y="244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7" name="Rectangle 180"/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8" name="Rectangle 181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69" name="Rectangle 182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0" name="Rectangle 183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1" name="Rectangle 184"/>
              <p:cNvSpPr>
                <a:spLocks noChangeArrowheads="1"/>
              </p:cNvSpPr>
              <p:nvPr/>
            </p:nvSpPr>
            <p:spPr bwMode="auto">
              <a:xfrm>
                <a:off x="1248" y="2352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2" name="Rectangle 185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3" name="Rectangle 186"/>
              <p:cNvSpPr>
                <a:spLocks noChangeArrowheads="1"/>
              </p:cNvSpPr>
              <p:nvPr/>
            </p:nvSpPr>
            <p:spPr bwMode="auto">
              <a:xfrm>
                <a:off x="1440" y="254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4" name="Rectangle 187"/>
              <p:cNvSpPr>
                <a:spLocks noChangeArrowheads="1"/>
              </p:cNvSpPr>
              <p:nvPr/>
            </p:nvSpPr>
            <p:spPr bwMode="auto">
              <a:xfrm>
                <a:off x="1536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5" name="Rectangle 188"/>
              <p:cNvSpPr>
                <a:spLocks noChangeArrowheads="1"/>
              </p:cNvSpPr>
              <p:nvPr/>
            </p:nvSpPr>
            <p:spPr bwMode="auto">
              <a:xfrm>
                <a:off x="1440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6" name="Rectangle 189"/>
              <p:cNvSpPr>
                <a:spLocks noChangeArrowheads="1"/>
              </p:cNvSpPr>
              <p:nvPr/>
            </p:nvSpPr>
            <p:spPr bwMode="auto">
              <a:xfrm>
                <a:off x="1536" y="2160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7" name="Rectangle 190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8" name="Rectangle 191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9" name="Rectangle 192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0" name="Rectangle 193"/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1" name="Rectangle 194"/>
              <p:cNvSpPr>
                <a:spLocks noChangeArrowheads="1"/>
              </p:cNvSpPr>
              <p:nvPr/>
            </p:nvSpPr>
            <p:spPr bwMode="auto">
              <a:xfrm>
                <a:off x="1344" y="2160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2" name="Rectangle 195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3" name="Rectangle 196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4" name="Rectangle 197"/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5" name="Rectangle 198"/>
              <p:cNvSpPr>
                <a:spLocks noChangeArrowheads="1"/>
              </p:cNvSpPr>
              <p:nvPr/>
            </p:nvSpPr>
            <p:spPr bwMode="auto">
              <a:xfrm>
                <a:off x="1248" y="2160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6" name="Rectangle 199"/>
              <p:cNvSpPr>
                <a:spLocks noChangeArrowheads="1"/>
              </p:cNvSpPr>
              <p:nvPr/>
            </p:nvSpPr>
            <p:spPr bwMode="auto">
              <a:xfrm>
                <a:off x="1344" y="2256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7" name="Rectangle 200"/>
              <p:cNvSpPr>
                <a:spLocks noChangeArrowheads="1"/>
              </p:cNvSpPr>
              <p:nvPr/>
            </p:nvSpPr>
            <p:spPr bwMode="auto">
              <a:xfrm>
                <a:off x="1440" y="2352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8" name="Rectangle 201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9" name="Rectangle 202"/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90" name="Rectangle 203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91" name="Rectangle 20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92" name="Rectangle 205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93" name="Rectangle 206"/>
              <p:cNvSpPr>
                <a:spLocks noChangeArrowheads="1"/>
              </p:cNvSpPr>
              <p:nvPr/>
            </p:nvSpPr>
            <p:spPr bwMode="auto">
              <a:xfrm>
                <a:off x="1344" y="2352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94" name="Rectangle 207"/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95" name="Rectangle 208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864" cy="576"/>
              </a:xfrm>
              <a:prstGeom prst="rect">
                <a:avLst/>
              </a:prstGeom>
              <a:noFill/>
              <a:ln w="9525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96" name="Line 209"/>
              <p:cNvSpPr>
                <a:spLocks noChangeShapeType="1"/>
              </p:cNvSpPr>
              <p:nvPr/>
            </p:nvSpPr>
            <p:spPr bwMode="auto">
              <a:xfrm>
                <a:off x="768" y="216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7" name="Line 210"/>
              <p:cNvSpPr>
                <a:spLocks noChangeShapeType="1"/>
              </p:cNvSpPr>
              <p:nvPr/>
            </p:nvSpPr>
            <p:spPr bwMode="auto">
              <a:xfrm>
                <a:off x="768" y="2256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8" name="Line 211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9" name="Line 212"/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0" name="Line 213"/>
              <p:cNvSpPr>
                <a:spLocks noChangeShapeType="1"/>
              </p:cNvSpPr>
              <p:nvPr/>
            </p:nvSpPr>
            <p:spPr bwMode="auto">
              <a:xfrm>
                <a:off x="768" y="2544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1" name="Line 214"/>
              <p:cNvSpPr>
                <a:spLocks noChangeShapeType="1"/>
              </p:cNvSpPr>
              <p:nvPr/>
            </p:nvSpPr>
            <p:spPr bwMode="auto">
              <a:xfrm flipV="1">
                <a:off x="86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2" name="Line 215"/>
              <p:cNvSpPr>
                <a:spLocks noChangeShapeType="1"/>
              </p:cNvSpPr>
              <p:nvPr/>
            </p:nvSpPr>
            <p:spPr bwMode="auto">
              <a:xfrm flipV="1">
                <a:off x="96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3" name="Line 216"/>
              <p:cNvSpPr>
                <a:spLocks noChangeShapeType="1"/>
              </p:cNvSpPr>
              <p:nvPr/>
            </p:nvSpPr>
            <p:spPr bwMode="auto">
              <a:xfrm flipV="1">
                <a:off x="105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4" name="Line 217"/>
              <p:cNvSpPr>
                <a:spLocks noChangeShapeType="1"/>
              </p:cNvSpPr>
              <p:nvPr/>
            </p:nvSpPr>
            <p:spPr bwMode="auto">
              <a:xfrm flipV="1">
                <a:off x="1152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" name="Line 218"/>
              <p:cNvSpPr>
                <a:spLocks noChangeShapeType="1"/>
              </p:cNvSpPr>
              <p:nvPr/>
            </p:nvSpPr>
            <p:spPr bwMode="auto">
              <a:xfrm flipV="1">
                <a:off x="1248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" name="Line 219"/>
              <p:cNvSpPr>
                <a:spLocks noChangeShapeType="1"/>
              </p:cNvSpPr>
              <p:nvPr/>
            </p:nvSpPr>
            <p:spPr bwMode="auto">
              <a:xfrm flipV="1">
                <a:off x="134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" name="Line 220"/>
              <p:cNvSpPr>
                <a:spLocks noChangeShapeType="1"/>
              </p:cNvSpPr>
              <p:nvPr/>
            </p:nvSpPr>
            <p:spPr bwMode="auto">
              <a:xfrm flipV="1">
                <a:off x="144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" name="Line 221"/>
              <p:cNvSpPr>
                <a:spLocks noChangeShapeType="1"/>
              </p:cNvSpPr>
              <p:nvPr/>
            </p:nvSpPr>
            <p:spPr bwMode="auto">
              <a:xfrm flipV="1">
                <a:off x="153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33" name="Arc 222"/>
            <p:cNvSpPr>
              <a:spLocks/>
            </p:cNvSpPr>
            <p:nvPr/>
          </p:nvSpPr>
          <p:spPr bwMode="auto">
            <a:xfrm flipV="1">
              <a:off x="913" y="2069"/>
              <a:ext cx="3669" cy="150"/>
            </a:xfrm>
            <a:custGeom>
              <a:avLst/>
              <a:gdLst>
                <a:gd name="T0" fmla="*/ 3669 w 43200"/>
                <a:gd name="T1" fmla="*/ 0 h 21725"/>
                <a:gd name="T2" fmla="*/ 0 w 43200"/>
                <a:gd name="T3" fmla="*/ 0 h 21725"/>
                <a:gd name="T4" fmla="*/ 1835 w 43200"/>
                <a:gd name="T5" fmla="*/ 1 h 21725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5"/>
                <a:gd name="T11" fmla="*/ 43200 w 43200"/>
                <a:gd name="T12" fmla="*/ 21725 h 217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5" fill="none" extrusionOk="0">
                  <a:moveTo>
                    <a:pt x="43199" y="1"/>
                  </a:moveTo>
                  <a:cubicBezTo>
                    <a:pt x="43199" y="42"/>
                    <a:pt x="43200" y="83"/>
                    <a:pt x="43200" y="125"/>
                  </a:cubicBezTo>
                  <a:cubicBezTo>
                    <a:pt x="43200" y="12054"/>
                    <a:pt x="33529" y="21725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</a:path>
                <a:path w="43200" h="21725" stroke="0" extrusionOk="0">
                  <a:moveTo>
                    <a:pt x="43199" y="1"/>
                  </a:moveTo>
                  <a:cubicBezTo>
                    <a:pt x="43199" y="42"/>
                    <a:pt x="43200" y="83"/>
                    <a:pt x="43200" y="125"/>
                  </a:cubicBezTo>
                  <a:cubicBezTo>
                    <a:pt x="43200" y="12054"/>
                    <a:pt x="33529" y="21725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  <a:lnTo>
                    <a:pt x="21600" y="125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34" name="Arc 223"/>
            <p:cNvSpPr>
              <a:spLocks/>
            </p:cNvSpPr>
            <p:nvPr/>
          </p:nvSpPr>
          <p:spPr bwMode="auto">
            <a:xfrm flipV="1">
              <a:off x="3085" y="2115"/>
              <a:ext cx="1497" cy="104"/>
            </a:xfrm>
            <a:custGeom>
              <a:avLst/>
              <a:gdLst>
                <a:gd name="T0" fmla="*/ 1497 w 43200"/>
                <a:gd name="T1" fmla="*/ 0 h 21725"/>
                <a:gd name="T2" fmla="*/ 0 w 43200"/>
                <a:gd name="T3" fmla="*/ 0 h 21725"/>
                <a:gd name="T4" fmla="*/ 749 w 43200"/>
                <a:gd name="T5" fmla="*/ 1 h 21725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5"/>
                <a:gd name="T11" fmla="*/ 43200 w 43200"/>
                <a:gd name="T12" fmla="*/ 21725 h 217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5" fill="none" extrusionOk="0">
                  <a:moveTo>
                    <a:pt x="43199" y="1"/>
                  </a:moveTo>
                  <a:cubicBezTo>
                    <a:pt x="43199" y="42"/>
                    <a:pt x="43200" y="83"/>
                    <a:pt x="43200" y="125"/>
                  </a:cubicBezTo>
                  <a:cubicBezTo>
                    <a:pt x="43200" y="12054"/>
                    <a:pt x="33529" y="21725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</a:path>
                <a:path w="43200" h="21725" stroke="0" extrusionOk="0">
                  <a:moveTo>
                    <a:pt x="43199" y="1"/>
                  </a:moveTo>
                  <a:cubicBezTo>
                    <a:pt x="43199" y="42"/>
                    <a:pt x="43200" y="83"/>
                    <a:pt x="43200" y="125"/>
                  </a:cubicBezTo>
                  <a:cubicBezTo>
                    <a:pt x="43200" y="12054"/>
                    <a:pt x="33529" y="21725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  <a:lnTo>
                    <a:pt x="21600" y="125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35" name="Oval 224"/>
            <p:cNvSpPr>
              <a:spLocks noChangeArrowheads="1"/>
            </p:cNvSpPr>
            <p:nvPr/>
          </p:nvSpPr>
          <p:spPr bwMode="auto">
            <a:xfrm>
              <a:off x="817" y="2120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36" name="Oval 225"/>
            <p:cNvSpPr>
              <a:spLocks noChangeArrowheads="1"/>
            </p:cNvSpPr>
            <p:nvPr/>
          </p:nvSpPr>
          <p:spPr bwMode="auto">
            <a:xfrm>
              <a:off x="2976" y="2120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37" name="Oval 226"/>
            <p:cNvSpPr>
              <a:spLocks noChangeArrowheads="1"/>
            </p:cNvSpPr>
            <p:nvPr/>
          </p:nvSpPr>
          <p:spPr bwMode="auto">
            <a:xfrm>
              <a:off x="4487" y="2120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38" name="Rectangle 227"/>
            <p:cNvSpPr>
              <a:spLocks noChangeArrowheads="1"/>
            </p:cNvSpPr>
            <p:nvPr/>
          </p:nvSpPr>
          <p:spPr bwMode="auto">
            <a:xfrm>
              <a:off x="2283" y="226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25739" name="Rectangle 228"/>
            <p:cNvSpPr>
              <a:spLocks noChangeArrowheads="1"/>
            </p:cNvSpPr>
            <p:nvPr/>
          </p:nvSpPr>
          <p:spPr bwMode="auto">
            <a:xfrm>
              <a:off x="4060" y="2256"/>
              <a:ext cx="3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latin typeface="Times New Roman" pitchFamily="18" charset="0"/>
                </a:rPr>
                <a:t>=</a:t>
              </a:r>
            </a:p>
          </p:txBody>
        </p:sp>
        <p:sp>
          <p:nvSpPr>
            <p:cNvPr id="25740" name="Rectangle 229"/>
            <p:cNvSpPr>
              <a:spLocks noChangeArrowheads="1"/>
            </p:cNvSpPr>
            <p:nvPr/>
          </p:nvSpPr>
          <p:spPr bwMode="auto">
            <a:xfrm>
              <a:off x="5543" y="2264"/>
              <a:ext cx="4981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 dirty="0"/>
                <a:t>Binary Pixel Operation</a:t>
              </a:r>
            </a:p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 dirty="0"/>
                <a:t>(example: addition)</a:t>
              </a:r>
            </a:p>
          </p:txBody>
        </p:sp>
      </p:grpSp>
      <p:grpSp>
        <p:nvGrpSpPr>
          <p:cNvPr id="6" name="Group 348"/>
          <p:cNvGrpSpPr>
            <a:grpSpLocks/>
          </p:cNvGrpSpPr>
          <p:nvPr/>
        </p:nvGrpSpPr>
        <p:grpSpPr bwMode="auto">
          <a:xfrm>
            <a:off x="363199" y="4786323"/>
            <a:ext cx="7645935" cy="1266825"/>
            <a:chOff x="769" y="3113"/>
            <a:chExt cx="9483" cy="798"/>
          </a:xfrm>
        </p:grpSpPr>
        <p:grpSp>
          <p:nvGrpSpPr>
            <p:cNvPr id="7" name="Group 231"/>
            <p:cNvGrpSpPr>
              <a:grpSpLocks/>
            </p:cNvGrpSpPr>
            <p:nvPr/>
          </p:nvGrpSpPr>
          <p:grpSpPr bwMode="auto">
            <a:xfrm>
              <a:off x="865" y="3320"/>
              <a:ext cx="864" cy="576"/>
              <a:chOff x="768" y="2064"/>
              <a:chExt cx="864" cy="576"/>
            </a:xfrm>
          </p:grpSpPr>
          <p:sp>
            <p:nvSpPr>
              <p:cNvPr id="25662" name="Rectangle 232"/>
              <p:cNvSpPr>
                <a:spLocks noChangeArrowheads="1"/>
              </p:cNvSpPr>
              <p:nvPr/>
            </p:nvSpPr>
            <p:spPr bwMode="auto">
              <a:xfrm>
                <a:off x="768" y="254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3" name="Rectangle 233"/>
              <p:cNvSpPr>
                <a:spLocks noChangeArrowheads="1"/>
              </p:cNvSpPr>
              <p:nvPr/>
            </p:nvSpPr>
            <p:spPr bwMode="auto">
              <a:xfrm>
                <a:off x="768" y="244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4" name="Rectangle 234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5" name="Rectangle 235"/>
              <p:cNvSpPr>
                <a:spLocks noChangeArrowheads="1"/>
              </p:cNvSpPr>
              <p:nvPr/>
            </p:nvSpPr>
            <p:spPr bwMode="auto">
              <a:xfrm>
                <a:off x="768" y="2352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6" name="Rectangle 236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7" name="Rectangle 237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8" name="Rectangle 238"/>
              <p:cNvSpPr>
                <a:spLocks noChangeArrowheads="1"/>
              </p:cNvSpPr>
              <p:nvPr/>
            </p:nvSpPr>
            <p:spPr bwMode="auto">
              <a:xfrm>
                <a:off x="768" y="2160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9" name="Rectangle 239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0" name="Rectangle 240"/>
              <p:cNvSpPr>
                <a:spLocks noChangeArrowheads="1"/>
              </p:cNvSpPr>
              <p:nvPr/>
            </p:nvSpPr>
            <p:spPr bwMode="auto">
              <a:xfrm>
                <a:off x="960" y="2352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1" name="Rectangle 241"/>
              <p:cNvSpPr>
                <a:spLocks noChangeArrowheads="1"/>
              </p:cNvSpPr>
              <p:nvPr/>
            </p:nvSpPr>
            <p:spPr bwMode="auto">
              <a:xfrm>
                <a:off x="1056" y="2448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2" name="Rectangle 242"/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3" name="Rectangle 243"/>
              <p:cNvSpPr>
                <a:spLocks noChangeArrowheads="1"/>
              </p:cNvSpPr>
              <p:nvPr/>
            </p:nvSpPr>
            <p:spPr bwMode="auto">
              <a:xfrm>
                <a:off x="768" y="2256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4" name="Rectangle 244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5" name="Rectangle 245"/>
              <p:cNvSpPr>
                <a:spLocks noChangeArrowheads="1"/>
              </p:cNvSpPr>
              <p:nvPr/>
            </p:nvSpPr>
            <p:spPr bwMode="auto">
              <a:xfrm>
                <a:off x="960" y="2448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6" name="Rectangle 246"/>
              <p:cNvSpPr>
                <a:spLocks noChangeArrowheads="1"/>
              </p:cNvSpPr>
              <p:nvPr/>
            </p:nvSpPr>
            <p:spPr bwMode="auto">
              <a:xfrm>
                <a:off x="1056" y="2544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7" name="Rectangle 247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8" name="Rectangle 248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9" name="Rectangle 249"/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0" name="Rectangle 250"/>
              <p:cNvSpPr>
                <a:spLocks noChangeArrowheads="1"/>
              </p:cNvSpPr>
              <p:nvPr/>
            </p:nvSpPr>
            <p:spPr bwMode="auto">
              <a:xfrm>
                <a:off x="1056" y="2352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1" name="Rectangle 251"/>
              <p:cNvSpPr>
                <a:spLocks noChangeArrowheads="1"/>
              </p:cNvSpPr>
              <p:nvPr/>
            </p:nvSpPr>
            <p:spPr bwMode="auto">
              <a:xfrm>
                <a:off x="1152" y="2448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2" name="Rectangle 252"/>
              <p:cNvSpPr>
                <a:spLocks noChangeArrowheads="1"/>
              </p:cNvSpPr>
              <p:nvPr/>
            </p:nvSpPr>
            <p:spPr bwMode="auto">
              <a:xfrm>
                <a:off x="1248" y="254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3" name="Rectangle 253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4" name="Rectangle 254"/>
              <p:cNvSpPr>
                <a:spLocks noChangeArrowheads="1"/>
              </p:cNvSpPr>
              <p:nvPr/>
            </p:nvSpPr>
            <p:spPr bwMode="auto">
              <a:xfrm>
                <a:off x="960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5" name="Rectangle 255"/>
              <p:cNvSpPr>
                <a:spLocks noChangeArrowheads="1"/>
              </p:cNvSpPr>
              <p:nvPr/>
            </p:nvSpPr>
            <p:spPr bwMode="auto">
              <a:xfrm>
                <a:off x="1056" y="22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6" name="Rectangle 256"/>
              <p:cNvSpPr>
                <a:spLocks noChangeArrowheads="1"/>
              </p:cNvSpPr>
              <p:nvPr/>
            </p:nvSpPr>
            <p:spPr bwMode="auto">
              <a:xfrm>
                <a:off x="1152" y="235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7" name="Rectangle 257"/>
              <p:cNvSpPr>
                <a:spLocks noChangeArrowheads="1"/>
              </p:cNvSpPr>
              <p:nvPr/>
            </p:nvSpPr>
            <p:spPr bwMode="auto">
              <a:xfrm>
                <a:off x="1248" y="244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8" name="Rectangle 258"/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9" name="Rectangle 259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0" name="Rectangle 260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1" name="Rectangle 261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2" name="Rectangle 262"/>
              <p:cNvSpPr>
                <a:spLocks noChangeArrowheads="1"/>
              </p:cNvSpPr>
              <p:nvPr/>
            </p:nvSpPr>
            <p:spPr bwMode="auto">
              <a:xfrm>
                <a:off x="1248" y="2352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3" name="Rectangle 263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4" name="Rectangle 264"/>
              <p:cNvSpPr>
                <a:spLocks noChangeArrowheads="1"/>
              </p:cNvSpPr>
              <p:nvPr/>
            </p:nvSpPr>
            <p:spPr bwMode="auto">
              <a:xfrm>
                <a:off x="1440" y="254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5" name="Rectangle 265"/>
              <p:cNvSpPr>
                <a:spLocks noChangeArrowheads="1"/>
              </p:cNvSpPr>
              <p:nvPr/>
            </p:nvSpPr>
            <p:spPr bwMode="auto">
              <a:xfrm>
                <a:off x="1536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6" name="Rectangle 266"/>
              <p:cNvSpPr>
                <a:spLocks noChangeArrowheads="1"/>
              </p:cNvSpPr>
              <p:nvPr/>
            </p:nvSpPr>
            <p:spPr bwMode="auto">
              <a:xfrm>
                <a:off x="1440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7" name="Rectangle 267"/>
              <p:cNvSpPr>
                <a:spLocks noChangeArrowheads="1"/>
              </p:cNvSpPr>
              <p:nvPr/>
            </p:nvSpPr>
            <p:spPr bwMode="auto">
              <a:xfrm>
                <a:off x="1536" y="2160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8" name="Rectangle 268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9" name="Rectangle 269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0" name="Rectangle 270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1" name="Rectangle 271"/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2" name="Rectangle 272"/>
              <p:cNvSpPr>
                <a:spLocks noChangeArrowheads="1"/>
              </p:cNvSpPr>
              <p:nvPr/>
            </p:nvSpPr>
            <p:spPr bwMode="auto">
              <a:xfrm>
                <a:off x="1344" y="2160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3" name="Rectangle 273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4" name="Rectangle 274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5" name="Rectangle 275"/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6" name="Rectangle 276"/>
              <p:cNvSpPr>
                <a:spLocks noChangeArrowheads="1"/>
              </p:cNvSpPr>
              <p:nvPr/>
            </p:nvSpPr>
            <p:spPr bwMode="auto">
              <a:xfrm>
                <a:off x="1248" y="2160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7" name="Rectangle 277"/>
              <p:cNvSpPr>
                <a:spLocks noChangeArrowheads="1"/>
              </p:cNvSpPr>
              <p:nvPr/>
            </p:nvSpPr>
            <p:spPr bwMode="auto">
              <a:xfrm>
                <a:off x="1344" y="2256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8" name="Rectangle 278"/>
              <p:cNvSpPr>
                <a:spLocks noChangeArrowheads="1"/>
              </p:cNvSpPr>
              <p:nvPr/>
            </p:nvSpPr>
            <p:spPr bwMode="auto">
              <a:xfrm>
                <a:off x="1440" y="2352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9" name="Rectangle 279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0" name="Rectangle 280"/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1" name="Rectangle 281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2" name="Rectangle 28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3" name="Rectangle 283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4" name="Rectangle 284"/>
              <p:cNvSpPr>
                <a:spLocks noChangeArrowheads="1"/>
              </p:cNvSpPr>
              <p:nvPr/>
            </p:nvSpPr>
            <p:spPr bwMode="auto">
              <a:xfrm>
                <a:off x="1344" y="2352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5" name="Rectangle 285"/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6" name="Rectangle 286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864" cy="576"/>
              </a:xfrm>
              <a:prstGeom prst="rect">
                <a:avLst/>
              </a:prstGeom>
              <a:noFill/>
              <a:ln w="9525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7" name="Line 287"/>
              <p:cNvSpPr>
                <a:spLocks noChangeShapeType="1"/>
              </p:cNvSpPr>
              <p:nvPr/>
            </p:nvSpPr>
            <p:spPr bwMode="auto">
              <a:xfrm>
                <a:off x="768" y="216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8" name="Line 288"/>
              <p:cNvSpPr>
                <a:spLocks noChangeShapeType="1"/>
              </p:cNvSpPr>
              <p:nvPr/>
            </p:nvSpPr>
            <p:spPr bwMode="auto">
              <a:xfrm>
                <a:off x="768" y="2256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9" name="Line 289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0" name="Line 290"/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1" name="Line 291"/>
              <p:cNvSpPr>
                <a:spLocks noChangeShapeType="1"/>
              </p:cNvSpPr>
              <p:nvPr/>
            </p:nvSpPr>
            <p:spPr bwMode="auto">
              <a:xfrm>
                <a:off x="768" y="2544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2" name="Line 292"/>
              <p:cNvSpPr>
                <a:spLocks noChangeShapeType="1"/>
              </p:cNvSpPr>
              <p:nvPr/>
            </p:nvSpPr>
            <p:spPr bwMode="auto">
              <a:xfrm flipV="1">
                <a:off x="86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3" name="Line 293"/>
              <p:cNvSpPr>
                <a:spLocks noChangeShapeType="1"/>
              </p:cNvSpPr>
              <p:nvPr/>
            </p:nvSpPr>
            <p:spPr bwMode="auto">
              <a:xfrm flipV="1">
                <a:off x="96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4" name="Line 294"/>
              <p:cNvSpPr>
                <a:spLocks noChangeShapeType="1"/>
              </p:cNvSpPr>
              <p:nvPr/>
            </p:nvSpPr>
            <p:spPr bwMode="auto">
              <a:xfrm flipV="1">
                <a:off x="105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5" name="Line 295"/>
              <p:cNvSpPr>
                <a:spLocks noChangeShapeType="1"/>
              </p:cNvSpPr>
              <p:nvPr/>
            </p:nvSpPr>
            <p:spPr bwMode="auto">
              <a:xfrm flipV="1">
                <a:off x="1152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6" name="Line 296"/>
              <p:cNvSpPr>
                <a:spLocks noChangeShapeType="1"/>
              </p:cNvSpPr>
              <p:nvPr/>
            </p:nvSpPr>
            <p:spPr bwMode="auto">
              <a:xfrm flipV="1">
                <a:off x="1248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7" name="Line 297"/>
              <p:cNvSpPr>
                <a:spLocks noChangeShapeType="1"/>
              </p:cNvSpPr>
              <p:nvPr/>
            </p:nvSpPr>
            <p:spPr bwMode="auto">
              <a:xfrm flipV="1">
                <a:off x="134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8" name="Line 298"/>
              <p:cNvSpPr>
                <a:spLocks noChangeShapeType="1"/>
              </p:cNvSpPr>
              <p:nvPr/>
            </p:nvSpPr>
            <p:spPr bwMode="auto">
              <a:xfrm flipV="1">
                <a:off x="144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9" name="Line 299"/>
              <p:cNvSpPr>
                <a:spLocks noChangeShapeType="1"/>
              </p:cNvSpPr>
              <p:nvPr/>
            </p:nvSpPr>
            <p:spPr bwMode="auto">
              <a:xfrm flipV="1">
                <a:off x="153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20" name="Oval 300"/>
            <p:cNvSpPr>
              <a:spLocks noChangeArrowheads="1"/>
            </p:cNvSpPr>
            <p:nvPr/>
          </p:nvSpPr>
          <p:spPr bwMode="auto">
            <a:xfrm>
              <a:off x="769" y="3224"/>
              <a:ext cx="480" cy="4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Rectangle 301"/>
            <p:cNvSpPr>
              <a:spLocks noChangeArrowheads="1"/>
            </p:cNvSpPr>
            <p:nvPr/>
          </p:nvSpPr>
          <p:spPr bwMode="auto">
            <a:xfrm>
              <a:off x="3312" y="3416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Rectangle 302"/>
            <p:cNvSpPr>
              <a:spLocks noChangeArrowheads="1"/>
            </p:cNvSpPr>
            <p:nvPr/>
          </p:nvSpPr>
          <p:spPr bwMode="auto">
            <a:xfrm>
              <a:off x="3120" y="3512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3" name="Rectangle 303"/>
            <p:cNvSpPr>
              <a:spLocks noChangeArrowheads="1"/>
            </p:cNvSpPr>
            <p:nvPr/>
          </p:nvSpPr>
          <p:spPr bwMode="auto">
            <a:xfrm>
              <a:off x="3216" y="341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Rectangle 304"/>
            <p:cNvSpPr>
              <a:spLocks noChangeArrowheads="1"/>
            </p:cNvSpPr>
            <p:nvPr/>
          </p:nvSpPr>
          <p:spPr bwMode="auto">
            <a:xfrm>
              <a:off x="3120" y="332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5" name="Rectangle 305"/>
            <p:cNvSpPr>
              <a:spLocks noChangeArrowheads="1"/>
            </p:cNvSpPr>
            <p:nvPr/>
          </p:nvSpPr>
          <p:spPr bwMode="auto">
            <a:xfrm>
              <a:off x="3216" y="332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6" name="Rectangle 306"/>
            <p:cNvSpPr>
              <a:spLocks noChangeArrowheads="1"/>
            </p:cNvSpPr>
            <p:nvPr/>
          </p:nvSpPr>
          <p:spPr bwMode="auto">
            <a:xfrm>
              <a:off x="3216" y="3512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7" name="Rectangle 307"/>
            <p:cNvSpPr>
              <a:spLocks noChangeArrowheads="1"/>
            </p:cNvSpPr>
            <p:nvPr/>
          </p:nvSpPr>
          <p:spPr bwMode="auto">
            <a:xfrm>
              <a:off x="3312" y="332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8" name="Rectangle 308"/>
            <p:cNvSpPr>
              <a:spLocks noChangeArrowheads="1"/>
            </p:cNvSpPr>
            <p:nvPr/>
          </p:nvSpPr>
          <p:spPr bwMode="auto">
            <a:xfrm>
              <a:off x="3312" y="351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9" name="Rectangle 309"/>
            <p:cNvSpPr>
              <a:spLocks noChangeArrowheads="1"/>
            </p:cNvSpPr>
            <p:nvPr/>
          </p:nvSpPr>
          <p:spPr bwMode="auto">
            <a:xfrm>
              <a:off x="3120" y="341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0" name="Line 310"/>
            <p:cNvSpPr>
              <a:spLocks noChangeShapeType="1"/>
            </p:cNvSpPr>
            <p:nvPr/>
          </p:nvSpPr>
          <p:spPr bwMode="auto">
            <a:xfrm>
              <a:off x="3120" y="3416"/>
              <a:ext cx="28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1" name="Line 311"/>
            <p:cNvSpPr>
              <a:spLocks noChangeShapeType="1"/>
            </p:cNvSpPr>
            <p:nvPr/>
          </p:nvSpPr>
          <p:spPr bwMode="auto">
            <a:xfrm>
              <a:off x="3120" y="3512"/>
              <a:ext cx="28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Line 312"/>
            <p:cNvSpPr>
              <a:spLocks noChangeShapeType="1"/>
            </p:cNvSpPr>
            <p:nvPr/>
          </p:nvSpPr>
          <p:spPr bwMode="auto">
            <a:xfrm flipV="1">
              <a:off x="3216" y="3320"/>
              <a:ext cx="0" cy="2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Rectangle 313"/>
            <p:cNvSpPr>
              <a:spLocks noChangeArrowheads="1"/>
            </p:cNvSpPr>
            <p:nvPr/>
          </p:nvSpPr>
          <p:spPr bwMode="auto">
            <a:xfrm>
              <a:off x="3120" y="3320"/>
              <a:ext cx="288" cy="288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4" name="Line 314"/>
            <p:cNvSpPr>
              <a:spLocks noChangeShapeType="1"/>
            </p:cNvSpPr>
            <p:nvPr/>
          </p:nvSpPr>
          <p:spPr bwMode="auto">
            <a:xfrm flipV="1">
              <a:off x="3312" y="3320"/>
              <a:ext cx="0" cy="2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Oval 315"/>
            <p:cNvSpPr>
              <a:spLocks noChangeArrowheads="1"/>
            </p:cNvSpPr>
            <p:nvPr/>
          </p:nvSpPr>
          <p:spPr bwMode="auto">
            <a:xfrm>
              <a:off x="3024" y="3224"/>
              <a:ext cx="480" cy="4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6" name="Arc 316"/>
            <p:cNvSpPr>
              <a:spLocks/>
            </p:cNvSpPr>
            <p:nvPr/>
          </p:nvSpPr>
          <p:spPr bwMode="auto">
            <a:xfrm flipV="1">
              <a:off x="1009" y="3113"/>
              <a:ext cx="3618" cy="111"/>
            </a:xfrm>
            <a:custGeom>
              <a:avLst/>
              <a:gdLst>
                <a:gd name="T0" fmla="*/ 3618 w 43200"/>
                <a:gd name="T1" fmla="*/ 0 h 21726"/>
                <a:gd name="T2" fmla="*/ 0 w 43200"/>
                <a:gd name="T3" fmla="*/ 0 h 21726"/>
                <a:gd name="T4" fmla="*/ 1809 w 43200"/>
                <a:gd name="T5" fmla="*/ 1 h 21726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6"/>
                <a:gd name="T11" fmla="*/ 43200 w 43200"/>
                <a:gd name="T12" fmla="*/ 21726 h 21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6" fill="none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</a:path>
                <a:path w="43200" h="21726" stroke="0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  <a:lnTo>
                    <a:pt x="21600" y="126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7" name="Rectangle 317"/>
            <p:cNvSpPr>
              <a:spLocks noChangeArrowheads="1"/>
            </p:cNvSpPr>
            <p:nvPr/>
          </p:nvSpPr>
          <p:spPr bwMode="auto">
            <a:xfrm>
              <a:off x="2283" y="3320"/>
              <a:ext cx="39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latin typeface="Times New Roman" pitchFamily="18" charset="0"/>
                </a:rPr>
                <a:t>+</a:t>
              </a:r>
            </a:p>
          </p:txBody>
        </p:sp>
        <p:pic>
          <p:nvPicPr>
            <p:cNvPr id="25638" name="Picture 318" descr="stdImg"/>
            <p:cNvPicPr>
              <a:picLocks noChangeAspect="1" noChangeArrowheads="1"/>
            </p:cNvPicPr>
            <p:nvPr/>
          </p:nvPicPr>
          <p:blipFill>
            <a:blip r:embed="rId3">
              <a:lum bright="46000" contrast="-70000"/>
            </a:blip>
            <a:srcRect/>
            <a:stretch>
              <a:fillRect/>
            </a:stretch>
          </p:blipFill>
          <p:spPr bwMode="auto">
            <a:xfrm>
              <a:off x="4568" y="3320"/>
              <a:ext cx="879" cy="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9" name="Line 319"/>
            <p:cNvSpPr>
              <a:spLocks noChangeShapeType="1"/>
            </p:cNvSpPr>
            <p:nvPr/>
          </p:nvSpPr>
          <p:spPr bwMode="auto">
            <a:xfrm>
              <a:off x="4631" y="3224"/>
              <a:ext cx="96" cy="2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Oval 320"/>
            <p:cNvSpPr>
              <a:spLocks noChangeArrowheads="1"/>
            </p:cNvSpPr>
            <p:nvPr/>
          </p:nvSpPr>
          <p:spPr bwMode="auto">
            <a:xfrm>
              <a:off x="4631" y="3368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321"/>
            <p:cNvGrpSpPr>
              <a:grpSpLocks/>
            </p:cNvGrpSpPr>
            <p:nvPr/>
          </p:nvGrpSpPr>
          <p:grpSpPr bwMode="auto">
            <a:xfrm>
              <a:off x="913" y="3224"/>
              <a:ext cx="192" cy="336"/>
              <a:chOff x="816" y="3408"/>
              <a:chExt cx="192" cy="336"/>
            </a:xfrm>
          </p:grpSpPr>
          <p:sp>
            <p:nvSpPr>
              <p:cNvPr id="25654" name="Line 322"/>
              <p:cNvSpPr>
                <a:spLocks noChangeShapeType="1"/>
              </p:cNvSpPr>
              <p:nvPr/>
            </p:nvSpPr>
            <p:spPr bwMode="auto">
              <a:xfrm>
                <a:off x="912" y="345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5" name="Line 323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144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6" name="Line 324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7" name="Line 325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144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8" name="Line 326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9" name="Line 327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0" name="Line 328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1" name="Line 329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330"/>
            <p:cNvGrpSpPr>
              <a:grpSpLocks/>
            </p:cNvGrpSpPr>
            <p:nvPr/>
          </p:nvGrpSpPr>
          <p:grpSpPr bwMode="auto">
            <a:xfrm>
              <a:off x="3168" y="3224"/>
              <a:ext cx="192" cy="336"/>
              <a:chOff x="816" y="3408"/>
              <a:chExt cx="192" cy="336"/>
            </a:xfrm>
          </p:grpSpPr>
          <p:sp>
            <p:nvSpPr>
              <p:cNvPr id="25646" name="Line 331"/>
              <p:cNvSpPr>
                <a:spLocks noChangeShapeType="1"/>
              </p:cNvSpPr>
              <p:nvPr/>
            </p:nvSpPr>
            <p:spPr bwMode="auto">
              <a:xfrm>
                <a:off x="912" y="345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7" name="Line 332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144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8" name="Line 333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9" name="Line 334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144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0" name="Line 335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1" name="Line 336"/>
              <p:cNvSpPr>
                <a:spLocks noChangeShapeType="1"/>
              </p:cNvSpPr>
              <p:nvPr/>
            </p:nvSpPr>
            <p:spPr bwMode="auto">
              <a:xfrm>
                <a:off x="912" y="3408"/>
                <a:ext cx="96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2" name="Line 337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3" name="Line 338"/>
              <p:cNvSpPr>
                <a:spLocks noChangeShapeType="1"/>
              </p:cNvSpPr>
              <p:nvPr/>
            </p:nvSpPr>
            <p:spPr bwMode="auto">
              <a:xfrm flipH="1">
                <a:off x="816" y="3408"/>
                <a:ext cx="96" cy="24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43" name="Arc 339"/>
            <p:cNvSpPr>
              <a:spLocks/>
            </p:cNvSpPr>
            <p:nvPr/>
          </p:nvSpPr>
          <p:spPr bwMode="auto">
            <a:xfrm flipV="1">
              <a:off x="3266" y="3113"/>
              <a:ext cx="1370" cy="111"/>
            </a:xfrm>
            <a:custGeom>
              <a:avLst/>
              <a:gdLst>
                <a:gd name="T0" fmla="*/ 1370 w 43200"/>
                <a:gd name="T1" fmla="*/ 0 h 21726"/>
                <a:gd name="T2" fmla="*/ 0 w 43200"/>
                <a:gd name="T3" fmla="*/ 0 h 21726"/>
                <a:gd name="T4" fmla="*/ 685 w 43200"/>
                <a:gd name="T5" fmla="*/ 1 h 21726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6"/>
                <a:gd name="T11" fmla="*/ 43200 w 43200"/>
                <a:gd name="T12" fmla="*/ 21726 h 21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6" fill="none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</a:path>
                <a:path w="43200" h="21726" stroke="0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  <a:lnTo>
                    <a:pt x="21600" y="126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4" name="Rectangle 340"/>
            <p:cNvSpPr>
              <a:spLocks noChangeArrowheads="1"/>
            </p:cNvSpPr>
            <p:nvPr/>
          </p:nvSpPr>
          <p:spPr bwMode="auto">
            <a:xfrm>
              <a:off x="3910" y="3410"/>
              <a:ext cx="3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latin typeface="Times New Roman" pitchFamily="18" charset="0"/>
                </a:rPr>
                <a:t>=</a:t>
              </a:r>
            </a:p>
          </p:txBody>
        </p:sp>
        <p:sp>
          <p:nvSpPr>
            <p:cNvPr id="25645" name="Rectangle 341"/>
            <p:cNvSpPr>
              <a:spLocks noChangeArrowheads="1"/>
            </p:cNvSpPr>
            <p:nvPr/>
          </p:nvSpPr>
          <p:spPr bwMode="auto">
            <a:xfrm>
              <a:off x="5543" y="3320"/>
              <a:ext cx="4709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 dirty="0"/>
                <a:t>Template / Kernel / Filter /</a:t>
              </a:r>
            </a:p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 dirty="0"/>
                <a:t>Neighborhood Operation</a:t>
              </a:r>
            </a:p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 dirty="0"/>
                <a:t>(example: Gauss filter)</a:t>
              </a:r>
            </a:p>
          </p:txBody>
        </p:sp>
      </p:grpSp>
      <p:sp>
        <p:nvSpPr>
          <p:cNvPr id="182614" name="Rectangle 342"/>
          <p:cNvSpPr>
            <a:spLocks noChangeArrowheads="1"/>
          </p:cNvSpPr>
          <p:nvPr/>
        </p:nvSpPr>
        <p:spPr bwMode="auto">
          <a:xfrm>
            <a:off x="4430498" y="4584700"/>
            <a:ext cx="2656102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i="0" dirty="0"/>
              <a:t>N-</a:t>
            </a:r>
            <a:r>
              <a:rPr lang="en-US" sz="2000" i="0" dirty="0" err="1"/>
              <a:t>ary</a:t>
            </a:r>
            <a:r>
              <a:rPr lang="en-US" sz="2000" i="0" dirty="0"/>
              <a:t> Pixel Operation… </a:t>
            </a:r>
          </a:p>
        </p:txBody>
      </p:sp>
      <p:grpSp>
        <p:nvGrpSpPr>
          <p:cNvPr id="10" name="Group 346"/>
          <p:cNvGrpSpPr>
            <a:grpSpLocks/>
          </p:cNvGrpSpPr>
          <p:nvPr/>
        </p:nvGrpSpPr>
        <p:grpSpPr bwMode="auto">
          <a:xfrm>
            <a:off x="774834" y="1841500"/>
            <a:ext cx="3538754" cy="1143000"/>
            <a:chOff x="1009" y="1160"/>
            <a:chExt cx="4389" cy="720"/>
          </a:xfrm>
        </p:grpSpPr>
        <p:sp>
          <p:nvSpPr>
            <p:cNvPr id="25617" name="AutoShape 344"/>
            <p:cNvSpPr>
              <a:spLocks noChangeArrowheads="1"/>
            </p:cNvSpPr>
            <p:nvPr/>
          </p:nvSpPr>
          <p:spPr bwMode="auto">
            <a:xfrm>
              <a:off x="4726" y="1160"/>
              <a:ext cx="672" cy="720"/>
            </a:xfrm>
            <a:prstGeom prst="curvedLeftArrow">
              <a:avLst>
                <a:gd name="adj1" fmla="val 21429"/>
                <a:gd name="adj2" fmla="val 42857"/>
                <a:gd name="adj3" fmla="val 33333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8" name="AutoShape 345"/>
            <p:cNvSpPr>
              <a:spLocks noChangeArrowheads="1"/>
            </p:cNvSpPr>
            <p:nvPr/>
          </p:nvSpPr>
          <p:spPr bwMode="auto">
            <a:xfrm>
              <a:off x="1009" y="1160"/>
              <a:ext cx="672" cy="720"/>
            </a:xfrm>
            <a:prstGeom prst="curvedLeftArrow">
              <a:avLst>
                <a:gd name="adj1" fmla="val 21429"/>
                <a:gd name="adj2" fmla="val 42857"/>
                <a:gd name="adj3" fmla="val 33333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  <p:bldP spid="1826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57966" y="274638"/>
            <a:ext cx="8228068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>
                <a:srgbClr val="CCFFFF"/>
              </a:buClr>
              <a:buSzPct val="100000"/>
              <a:buFont typeface="Arial" charset="0"/>
              <a:buNone/>
            </a:pPr>
            <a:r>
              <a:rPr lang="en-US" sz="4400" i="0"/>
              <a:t>Low Level Image Processing ‘Patterns’ (2)</a:t>
            </a:r>
          </a:p>
        </p:txBody>
      </p:sp>
      <p:grpSp>
        <p:nvGrpSpPr>
          <p:cNvPr id="2" name="Group 346"/>
          <p:cNvGrpSpPr>
            <a:grpSpLocks/>
          </p:cNvGrpSpPr>
          <p:nvPr/>
        </p:nvGrpSpPr>
        <p:grpSpPr bwMode="auto">
          <a:xfrm>
            <a:off x="654698" y="1857375"/>
            <a:ext cx="696624" cy="914400"/>
            <a:chOff x="768" y="2064"/>
            <a:chExt cx="864" cy="576"/>
          </a:xfrm>
        </p:grpSpPr>
        <p:sp>
          <p:nvSpPr>
            <p:cNvPr id="26823" name="Rectangle 347"/>
            <p:cNvSpPr>
              <a:spLocks noChangeArrowheads="1"/>
            </p:cNvSpPr>
            <p:nvPr/>
          </p:nvSpPr>
          <p:spPr bwMode="auto">
            <a:xfrm>
              <a:off x="768" y="2544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4" name="Rectangle 348"/>
            <p:cNvSpPr>
              <a:spLocks noChangeArrowheads="1"/>
            </p:cNvSpPr>
            <p:nvPr/>
          </p:nvSpPr>
          <p:spPr bwMode="auto">
            <a:xfrm>
              <a:off x="768" y="2448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5" name="Rectangle 349"/>
            <p:cNvSpPr>
              <a:spLocks noChangeArrowheads="1"/>
            </p:cNvSpPr>
            <p:nvPr/>
          </p:nvSpPr>
          <p:spPr bwMode="auto">
            <a:xfrm>
              <a:off x="864" y="2544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6" name="Rectangle 350"/>
            <p:cNvSpPr>
              <a:spLocks noChangeArrowheads="1"/>
            </p:cNvSpPr>
            <p:nvPr/>
          </p:nvSpPr>
          <p:spPr bwMode="auto">
            <a:xfrm>
              <a:off x="768" y="2352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7" name="Rectangle 351"/>
            <p:cNvSpPr>
              <a:spLocks noChangeArrowheads="1"/>
            </p:cNvSpPr>
            <p:nvPr/>
          </p:nvSpPr>
          <p:spPr bwMode="auto">
            <a:xfrm>
              <a:off x="864" y="2448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8" name="Rectangle 352"/>
            <p:cNvSpPr>
              <a:spLocks noChangeArrowheads="1"/>
            </p:cNvSpPr>
            <p:nvPr/>
          </p:nvSpPr>
          <p:spPr bwMode="auto">
            <a:xfrm>
              <a:off x="960" y="2544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9" name="Rectangle 353"/>
            <p:cNvSpPr>
              <a:spLocks noChangeArrowheads="1"/>
            </p:cNvSpPr>
            <p:nvPr/>
          </p:nvSpPr>
          <p:spPr bwMode="auto">
            <a:xfrm>
              <a:off x="768" y="2160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0" name="Rectangle 354"/>
            <p:cNvSpPr>
              <a:spLocks noChangeArrowheads="1"/>
            </p:cNvSpPr>
            <p:nvPr/>
          </p:nvSpPr>
          <p:spPr bwMode="auto">
            <a:xfrm>
              <a:off x="864" y="225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1" name="Rectangle 355"/>
            <p:cNvSpPr>
              <a:spLocks noChangeArrowheads="1"/>
            </p:cNvSpPr>
            <p:nvPr/>
          </p:nvSpPr>
          <p:spPr bwMode="auto">
            <a:xfrm>
              <a:off x="960" y="2352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2" name="Rectangle 356"/>
            <p:cNvSpPr>
              <a:spLocks noChangeArrowheads="1"/>
            </p:cNvSpPr>
            <p:nvPr/>
          </p:nvSpPr>
          <p:spPr bwMode="auto">
            <a:xfrm>
              <a:off x="1056" y="2448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3" name="Rectangle 357"/>
            <p:cNvSpPr>
              <a:spLocks noChangeArrowheads="1"/>
            </p:cNvSpPr>
            <p:nvPr/>
          </p:nvSpPr>
          <p:spPr bwMode="auto">
            <a:xfrm>
              <a:off x="1152" y="2544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4" name="Rectangle 358"/>
            <p:cNvSpPr>
              <a:spLocks noChangeArrowheads="1"/>
            </p:cNvSpPr>
            <p:nvPr/>
          </p:nvSpPr>
          <p:spPr bwMode="auto">
            <a:xfrm>
              <a:off x="768" y="2256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5" name="Rectangle 359"/>
            <p:cNvSpPr>
              <a:spLocks noChangeArrowheads="1"/>
            </p:cNvSpPr>
            <p:nvPr/>
          </p:nvSpPr>
          <p:spPr bwMode="auto">
            <a:xfrm>
              <a:off x="864" y="2352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6" name="Rectangle 360"/>
            <p:cNvSpPr>
              <a:spLocks noChangeArrowheads="1"/>
            </p:cNvSpPr>
            <p:nvPr/>
          </p:nvSpPr>
          <p:spPr bwMode="auto">
            <a:xfrm>
              <a:off x="960" y="2448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7" name="Rectangle 361"/>
            <p:cNvSpPr>
              <a:spLocks noChangeArrowheads="1"/>
            </p:cNvSpPr>
            <p:nvPr/>
          </p:nvSpPr>
          <p:spPr bwMode="auto">
            <a:xfrm>
              <a:off x="1056" y="2544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8" name="Rectangle 362"/>
            <p:cNvSpPr>
              <a:spLocks noChangeArrowheads="1"/>
            </p:cNvSpPr>
            <p:nvPr/>
          </p:nvSpPr>
          <p:spPr bwMode="auto">
            <a:xfrm>
              <a:off x="768" y="206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9" name="Rectangle 363"/>
            <p:cNvSpPr>
              <a:spLocks noChangeArrowheads="1"/>
            </p:cNvSpPr>
            <p:nvPr/>
          </p:nvSpPr>
          <p:spPr bwMode="auto">
            <a:xfrm>
              <a:off x="864" y="2160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0" name="Rectangle 364"/>
            <p:cNvSpPr>
              <a:spLocks noChangeArrowheads="1"/>
            </p:cNvSpPr>
            <p:nvPr/>
          </p:nvSpPr>
          <p:spPr bwMode="auto">
            <a:xfrm>
              <a:off x="960" y="2256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1" name="Rectangle 365"/>
            <p:cNvSpPr>
              <a:spLocks noChangeArrowheads="1"/>
            </p:cNvSpPr>
            <p:nvPr/>
          </p:nvSpPr>
          <p:spPr bwMode="auto">
            <a:xfrm>
              <a:off x="1056" y="2352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2" name="Rectangle 366"/>
            <p:cNvSpPr>
              <a:spLocks noChangeArrowheads="1"/>
            </p:cNvSpPr>
            <p:nvPr/>
          </p:nvSpPr>
          <p:spPr bwMode="auto">
            <a:xfrm>
              <a:off x="1152" y="2448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3" name="Rectangle 367"/>
            <p:cNvSpPr>
              <a:spLocks noChangeArrowheads="1"/>
            </p:cNvSpPr>
            <p:nvPr/>
          </p:nvSpPr>
          <p:spPr bwMode="auto">
            <a:xfrm>
              <a:off x="1248" y="254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4" name="Rectangle 368"/>
            <p:cNvSpPr>
              <a:spLocks noChangeArrowheads="1"/>
            </p:cNvSpPr>
            <p:nvPr/>
          </p:nvSpPr>
          <p:spPr bwMode="auto">
            <a:xfrm>
              <a:off x="864" y="206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5" name="Rectangle 369"/>
            <p:cNvSpPr>
              <a:spLocks noChangeArrowheads="1"/>
            </p:cNvSpPr>
            <p:nvPr/>
          </p:nvSpPr>
          <p:spPr bwMode="auto">
            <a:xfrm>
              <a:off x="960" y="216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6" name="Rectangle 370"/>
            <p:cNvSpPr>
              <a:spLocks noChangeArrowheads="1"/>
            </p:cNvSpPr>
            <p:nvPr/>
          </p:nvSpPr>
          <p:spPr bwMode="auto">
            <a:xfrm>
              <a:off x="1056" y="2256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7" name="Rectangle 371"/>
            <p:cNvSpPr>
              <a:spLocks noChangeArrowheads="1"/>
            </p:cNvSpPr>
            <p:nvPr/>
          </p:nvSpPr>
          <p:spPr bwMode="auto">
            <a:xfrm>
              <a:off x="1152" y="235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8" name="Rectangle 372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9" name="Rectangle 373"/>
            <p:cNvSpPr>
              <a:spLocks noChangeArrowheads="1"/>
            </p:cNvSpPr>
            <p:nvPr/>
          </p:nvSpPr>
          <p:spPr bwMode="auto">
            <a:xfrm>
              <a:off x="1344" y="254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0" name="Rectangle 374"/>
            <p:cNvSpPr>
              <a:spLocks noChangeArrowheads="1"/>
            </p:cNvSpPr>
            <p:nvPr/>
          </p:nvSpPr>
          <p:spPr bwMode="auto">
            <a:xfrm>
              <a:off x="960" y="206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1" name="Rectangle 375"/>
            <p:cNvSpPr>
              <a:spLocks noChangeArrowheads="1"/>
            </p:cNvSpPr>
            <p:nvPr/>
          </p:nvSpPr>
          <p:spPr bwMode="auto">
            <a:xfrm>
              <a:off x="1056" y="2160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2" name="Rectangle 376"/>
            <p:cNvSpPr>
              <a:spLocks noChangeArrowheads="1"/>
            </p:cNvSpPr>
            <p:nvPr/>
          </p:nvSpPr>
          <p:spPr bwMode="auto">
            <a:xfrm>
              <a:off x="1152" y="2256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3" name="Rectangle 377"/>
            <p:cNvSpPr>
              <a:spLocks noChangeArrowheads="1"/>
            </p:cNvSpPr>
            <p:nvPr/>
          </p:nvSpPr>
          <p:spPr bwMode="auto">
            <a:xfrm>
              <a:off x="1248" y="2352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4" name="Rectangle 378"/>
            <p:cNvSpPr>
              <a:spLocks noChangeArrowheads="1"/>
            </p:cNvSpPr>
            <p:nvPr/>
          </p:nvSpPr>
          <p:spPr bwMode="auto">
            <a:xfrm>
              <a:off x="1344" y="2448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5" name="Rectangle 379"/>
            <p:cNvSpPr>
              <a:spLocks noChangeArrowheads="1"/>
            </p:cNvSpPr>
            <p:nvPr/>
          </p:nvSpPr>
          <p:spPr bwMode="auto">
            <a:xfrm>
              <a:off x="1440" y="254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6" name="Rectangle 380"/>
            <p:cNvSpPr>
              <a:spLocks noChangeArrowheads="1"/>
            </p:cNvSpPr>
            <p:nvPr/>
          </p:nvSpPr>
          <p:spPr bwMode="auto">
            <a:xfrm>
              <a:off x="1536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7" name="Rectangle 381"/>
            <p:cNvSpPr>
              <a:spLocks noChangeArrowheads="1"/>
            </p:cNvSpPr>
            <p:nvPr/>
          </p:nvSpPr>
          <p:spPr bwMode="auto">
            <a:xfrm>
              <a:off x="1440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8" name="Rectangle 382"/>
            <p:cNvSpPr>
              <a:spLocks noChangeArrowheads="1"/>
            </p:cNvSpPr>
            <p:nvPr/>
          </p:nvSpPr>
          <p:spPr bwMode="auto">
            <a:xfrm>
              <a:off x="1536" y="216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9" name="Rectangle 383"/>
            <p:cNvSpPr>
              <a:spLocks noChangeArrowheads="1"/>
            </p:cNvSpPr>
            <p:nvPr/>
          </p:nvSpPr>
          <p:spPr bwMode="auto">
            <a:xfrm>
              <a:off x="1344" y="2064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0" name="Rectangle 384"/>
            <p:cNvSpPr>
              <a:spLocks noChangeArrowheads="1"/>
            </p:cNvSpPr>
            <p:nvPr/>
          </p:nvSpPr>
          <p:spPr bwMode="auto">
            <a:xfrm>
              <a:off x="1440" y="2160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1" name="Rectangle 385"/>
            <p:cNvSpPr>
              <a:spLocks noChangeArrowheads="1"/>
            </p:cNvSpPr>
            <p:nvPr/>
          </p:nvSpPr>
          <p:spPr bwMode="auto">
            <a:xfrm>
              <a:off x="1536" y="2256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2" name="Rectangle 386"/>
            <p:cNvSpPr>
              <a:spLocks noChangeArrowheads="1"/>
            </p:cNvSpPr>
            <p:nvPr/>
          </p:nvSpPr>
          <p:spPr bwMode="auto">
            <a:xfrm>
              <a:off x="1248" y="2064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3" name="Rectangle 387"/>
            <p:cNvSpPr>
              <a:spLocks noChangeArrowheads="1"/>
            </p:cNvSpPr>
            <p:nvPr/>
          </p:nvSpPr>
          <p:spPr bwMode="auto">
            <a:xfrm>
              <a:off x="1344" y="216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4" name="Rectangle 388"/>
            <p:cNvSpPr>
              <a:spLocks noChangeArrowheads="1"/>
            </p:cNvSpPr>
            <p:nvPr/>
          </p:nvSpPr>
          <p:spPr bwMode="auto">
            <a:xfrm>
              <a:off x="1440" y="2256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5" name="Rectangle 389"/>
            <p:cNvSpPr>
              <a:spLocks noChangeArrowheads="1"/>
            </p:cNvSpPr>
            <p:nvPr/>
          </p:nvSpPr>
          <p:spPr bwMode="auto">
            <a:xfrm>
              <a:off x="1536" y="2352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6" name="Rectangle 390"/>
            <p:cNvSpPr>
              <a:spLocks noChangeArrowheads="1"/>
            </p:cNvSpPr>
            <p:nvPr/>
          </p:nvSpPr>
          <p:spPr bwMode="auto">
            <a:xfrm>
              <a:off x="1152" y="2064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7" name="Rectangle 391"/>
            <p:cNvSpPr>
              <a:spLocks noChangeArrowheads="1"/>
            </p:cNvSpPr>
            <p:nvPr/>
          </p:nvSpPr>
          <p:spPr bwMode="auto">
            <a:xfrm>
              <a:off x="1248" y="2160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8" name="Rectangle 392"/>
            <p:cNvSpPr>
              <a:spLocks noChangeArrowheads="1"/>
            </p:cNvSpPr>
            <p:nvPr/>
          </p:nvSpPr>
          <p:spPr bwMode="auto">
            <a:xfrm>
              <a:off x="1344" y="2256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9" name="Rectangle 393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0" name="Rectangle 394"/>
            <p:cNvSpPr>
              <a:spLocks noChangeArrowheads="1"/>
            </p:cNvSpPr>
            <p:nvPr/>
          </p:nvSpPr>
          <p:spPr bwMode="auto">
            <a:xfrm>
              <a:off x="1536" y="2448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1" name="Rectangle 395"/>
            <p:cNvSpPr>
              <a:spLocks noChangeArrowheads="1"/>
            </p:cNvSpPr>
            <p:nvPr/>
          </p:nvSpPr>
          <p:spPr bwMode="auto">
            <a:xfrm>
              <a:off x="1056" y="206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2" name="Rectangle 396"/>
            <p:cNvSpPr>
              <a:spLocks noChangeArrowheads="1"/>
            </p:cNvSpPr>
            <p:nvPr/>
          </p:nvSpPr>
          <p:spPr bwMode="auto">
            <a:xfrm>
              <a:off x="1152" y="2160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3" name="Rectangle 397"/>
            <p:cNvSpPr>
              <a:spLocks noChangeArrowheads="1"/>
            </p:cNvSpPr>
            <p:nvPr/>
          </p:nvSpPr>
          <p:spPr bwMode="auto">
            <a:xfrm>
              <a:off x="1536" y="254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4" name="Rectangle 398"/>
            <p:cNvSpPr>
              <a:spLocks noChangeArrowheads="1"/>
            </p:cNvSpPr>
            <p:nvPr/>
          </p:nvSpPr>
          <p:spPr bwMode="auto">
            <a:xfrm>
              <a:off x="1440" y="2448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5" name="Rectangle 399"/>
            <p:cNvSpPr>
              <a:spLocks noChangeArrowheads="1"/>
            </p:cNvSpPr>
            <p:nvPr/>
          </p:nvSpPr>
          <p:spPr bwMode="auto">
            <a:xfrm>
              <a:off x="1344" y="2352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6" name="Rectangle 400"/>
            <p:cNvSpPr>
              <a:spLocks noChangeArrowheads="1"/>
            </p:cNvSpPr>
            <p:nvPr/>
          </p:nvSpPr>
          <p:spPr bwMode="auto">
            <a:xfrm>
              <a:off x="1248" y="225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7" name="Rectangle 401"/>
            <p:cNvSpPr>
              <a:spLocks noChangeArrowheads="1"/>
            </p:cNvSpPr>
            <p:nvPr/>
          </p:nvSpPr>
          <p:spPr bwMode="auto">
            <a:xfrm>
              <a:off x="768" y="2064"/>
              <a:ext cx="864" cy="57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8" name="Line 402"/>
            <p:cNvSpPr>
              <a:spLocks noChangeShapeType="1"/>
            </p:cNvSpPr>
            <p:nvPr/>
          </p:nvSpPr>
          <p:spPr bwMode="auto">
            <a:xfrm>
              <a:off x="768" y="2160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9" name="Line 403"/>
            <p:cNvSpPr>
              <a:spLocks noChangeShapeType="1"/>
            </p:cNvSpPr>
            <p:nvPr/>
          </p:nvSpPr>
          <p:spPr bwMode="auto">
            <a:xfrm>
              <a:off x="768" y="2256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0" name="Line 404"/>
            <p:cNvSpPr>
              <a:spLocks noChangeShapeType="1"/>
            </p:cNvSpPr>
            <p:nvPr/>
          </p:nvSpPr>
          <p:spPr bwMode="auto">
            <a:xfrm>
              <a:off x="768" y="2352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1" name="Line 405"/>
            <p:cNvSpPr>
              <a:spLocks noChangeShapeType="1"/>
            </p:cNvSpPr>
            <p:nvPr/>
          </p:nvSpPr>
          <p:spPr bwMode="auto">
            <a:xfrm>
              <a:off x="768" y="2448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2" name="Line 406"/>
            <p:cNvSpPr>
              <a:spLocks noChangeShapeType="1"/>
            </p:cNvSpPr>
            <p:nvPr/>
          </p:nvSpPr>
          <p:spPr bwMode="auto">
            <a:xfrm>
              <a:off x="768" y="2544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3" name="Line 407"/>
            <p:cNvSpPr>
              <a:spLocks noChangeShapeType="1"/>
            </p:cNvSpPr>
            <p:nvPr/>
          </p:nvSpPr>
          <p:spPr bwMode="auto">
            <a:xfrm flipV="1">
              <a:off x="86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4" name="Line 408"/>
            <p:cNvSpPr>
              <a:spLocks noChangeShapeType="1"/>
            </p:cNvSpPr>
            <p:nvPr/>
          </p:nvSpPr>
          <p:spPr bwMode="auto">
            <a:xfrm flipV="1">
              <a:off x="96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5" name="Line 409"/>
            <p:cNvSpPr>
              <a:spLocks noChangeShapeType="1"/>
            </p:cNvSpPr>
            <p:nvPr/>
          </p:nvSpPr>
          <p:spPr bwMode="auto">
            <a:xfrm flipV="1">
              <a:off x="105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6" name="Line 410"/>
            <p:cNvSpPr>
              <a:spLocks noChangeShapeType="1"/>
            </p:cNvSpPr>
            <p:nvPr/>
          </p:nvSpPr>
          <p:spPr bwMode="auto">
            <a:xfrm flipV="1">
              <a:off x="1152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7" name="Line 411"/>
            <p:cNvSpPr>
              <a:spLocks noChangeShapeType="1"/>
            </p:cNvSpPr>
            <p:nvPr/>
          </p:nvSpPr>
          <p:spPr bwMode="auto">
            <a:xfrm flipV="1">
              <a:off x="1248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8" name="Line 412"/>
            <p:cNvSpPr>
              <a:spLocks noChangeShapeType="1"/>
            </p:cNvSpPr>
            <p:nvPr/>
          </p:nvSpPr>
          <p:spPr bwMode="auto">
            <a:xfrm flipV="1">
              <a:off x="134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9" name="Line 413"/>
            <p:cNvSpPr>
              <a:spLocks noChangeShapeType="1"/>
            </p:cNvSpPr>
            <p:nvPr/>
          </p:nvSpPr>
          <p:spPr bwMode="auto">
            <a:xfrm flipV="1">
              <a:off x="144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0" name="Line 414"/>
            <p:cNvSpPr>
              <a:spLocks noChangeShapeType="1"/>
            </p:cNvSpPr>
            <p:nvPr/>
          </p:nvSpPr>
          <p:spPr bwMode="auto">
            <a:xfrm flipV="1">
              <a:off x="153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29" name="Arc 415"/>
          <p:cNvSpPr>
            <a:spLocks/>
          </p:cNvSpPr>
          <p:nvPr/>
        </p:nvSpPr>
        <p:spPr bwMode="auto">
          <a:xfrm flipV="1">
            <a:off x="1003010" y="1700213"/>
            <a:ext cx="2508331" cy="85725"/>
          </a:xfrm>
          <a:custGeom>
            <a:avLst/>
            <a:gdLst>
              <a:gd name="T0" fmla="*/ 4938713 w 43200"/>
              <a:gd name="T1" fmla="*/ 4 h 21725"/>
              <a:gd name="T2" fmla="*/ 0 w 43200"/>
              <a:gd name="T3" fmla="*/ 0 h 21725"/>
              <a:gd name="T4" fmla="*/ 2469357 w 43200"/>
              <a:gd name="T5" fmla="*/ 493 h 21725"/>
              <a:gd name="T6" fmla="*/ 0 60000 65536"/>
              <a:gd name="T7" fmla="*/ 0 60000 65536"/>
              <a:gd name="T8" fmla="*/ 0 60000 65536"/>
              <a:gd name="T9" fmla="*/ 0 w 43200"/>
              <a:gd name="T10" fmla="*/ 0 h 21725"/>
              <a:gd name="T11" fmla="*/ 43200 w 43200"/>
              <a:gd name="T12" fmla="*/ 21725 h 217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1725" fill="none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</a:path>
              <a:path w="43200" h="21725" stroke="0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  <a:lnTo>
                  <a:pt x="21600" y="125"/>
                </a:lnTo>
                <a:close/>
              </a:path>
            </a:pathLst>
          </a:custGeom>
          <a:noFill/>
          <a:ln w="1905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416"/>
          <p:cNvSpPr>
            <a:spLocks noChangeArrowheads="1"/>
          </p:cNvSpPr>
          <p:nvPr/>
        </p:nvSpPr>
        <p:spPr bwMode="auto">
          <a:xfrm>
            <a:off x="499892" y="1779589"/>
            <a:ext cx="1006235" cy="10683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Oval 417"/>
          <p:cNvSpPr>
            <a:spLocks noChangeArrowheads="1"/>
          </p:cNvSpPr>
          <p:nvPr/>
        </p:nvSpPr>
        <p:spPr bwMode="auto">
          <a:xfrm>
            <a:off x="3504085" y="1781175"/>
            <a:ext cx="154805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Rectangle 418"/>
          <p:cNvSpPr>
            <a:spLocks noChangeArrowheads="1"/>
          </p:cNvSpPr>
          <p:nvPr/>
        </p:nvSpPr>
        <p:spPr bwMode="auto">
          <a:xfrm>
            <a:off x="3233175" y="2009775"/>
            <a:ext cx="19350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i="0" dirty="0">
                <a:latin typeface="Times New Roman" pitchFamily="18" charset="0"/>
              </a:rPr>
              <a:t>=</a:t>
            </a:r>
          </a:p>
        </p:txBody>
      </p:sp>
      <p:sp>
        <p:nvSpPr>
          <p:cNvPr id="26633" name="Rectangle 419"/>
          <p:cNvSpPr>
            <a:spLocks noChangeArrowheads="1"/>
          </p:cNvSpPr>
          <p:nvPr/>
        </p:nvSpPr>
        <p:spPr bwMode="auto">
          <a:xfrm>
            <a:off x="4432917" y="2009775"/>
            <a:ext cx="257748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i="0" dirty="0"/>
              <a:t>Reduction Operation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i="0" dirty="0"/>
              <a:t>(example: sum)</a:t>
            </a:r>
          </a:p>
        </p:txBody>
      </p:sp>
      <p:sp>
        <p:nvSpPr>
          <p:cNvPr id="26634" name="Rectangle 420"/>
          <p:cNvSpPr>
            <a:spLocks noChangeArrowheads="1"/>
          </p:cNvSpPr>
          <p:nvPr/>
        </p:nvSpPr>
        <p:spPr bwMode="auto">
          <a:xfrm>
            <a:off x="3542786" y="1857375"/>
            <a:ext cx="77403" cy="152400"/>
          </a:xfrm>
          <a:prstGeom prst="rect">
            <a:avLst/>
          </a:prstGeom>
          <a:solidFill>
            <a:srgbClr val="00CCFF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Rectangle 421"/>
          <p:cNvSpPr>
            <a:spLocks noChangeArrowheads="1"/>
          </p:cNvSpPr>
          <p:nvPr/>
        </p:nvSpPr>
        <p:spPr bwMode="auto">
          <a:xfrm>
            <a:off x="3542786" y="1857375"/>
            <a:ext cx="77403" cy="152400"/>
          </a:xfrm>
          <a:prstGeom prst="rect">
            <a:avLst/>
          </a:prstGeom>
          <a:noFill/>
          <a:ln w="952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609"/>
          <p:cNvGrpSpPr>
            <a:grpSpLocks/>
          </p:cNvGrpSpPr>
          <p:nvPr/>
        </p:nvGrpSpPr>
        <p:grpSpPr bwMode="auto">
          <a:xfrm>
            <a:off x="499892" y="3141663"/>
            <a:ext cx="7958308" cy="1154112"/>
            <a:chOff x="620" y="1979"/>
            <a:chExt cx="7409" cy="727"/>
          </a:xfrm>
        </p:grpSpPr>
        <p:grpSp>
          <p:nvGrpSpPr>
            <p:cNvPr id="4" name="Group 423"/>
            <p:cNvGrpSpPr>
              <a:grpSpLocks/>
            </p:cNvGrpSpPr>
            <p:nvPr/>
          </p:nvGrpSpPr>
          <p:grpSpPr bwMode="auto">
            <a:xfrm>
              <a:off x="812" y="2082"/>
              <a:ext cx="864" cy="576"/>
              <a:chOff x="768" y="2064"/>
              <a:chExt cx="864" cy="576"/>
            </a:xfrm>
          </p:grpSpPr>
          <p:sp>
            <p:nvSpPr>
              <p:cNvPr id="26755" name="Rectangle 424"/>
              <p:cNvSpPr>
                <a:spLocks noChangeArrowheads="1"/>
              </p:cNvSpPr>
              <p:nvPr/>
            </p:nvSpPr>
            <p:spPr bwMode="auto">
              <a:xfrm>
                <a:off x="768" y="254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56" name="Rectangle 425"/>
              <p:cNvSpPr>
                <a:spLocks noChangeArrowheads="1"/>
              </p:cNvSpPr>
              <p:nvPr/>
            </p:nvSpPr>
            <p:spPr bwMode="auto">
              <a:xfrm>
                <a:off x="768" y="244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57" name="Rectangle 426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58" name="Rectangle 427"/>
              <p:cNvSpPr>
                <a:spLocks noChangeArrowheads="1"/>
              </p:cNvSpPr>
              <p:nvPr/>
            </p:nvSpPr>
            <p:spPr bwMode="auto">
              <a:xfrm>
                <a:off x="768" y="2352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59" name="Rectangle 428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0" name="Rectangle 429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1" name="Rectangle 430"/>
              <p:cNvSpPr>
                <a:spLocks noChangeArrowheads="1"/>
              </p:cNvSpPr>
              <p:nvPr/>
            </p:nvSpPr>
            <p:spPr bwMode="auto">
              <a:xfrm>
                <a:off x="768" y="2160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2" name="Rectangle 431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3" name="Rectangle 432"/>
              <p:cNvSpPr>
                <a:spLocks noChangeArrowheads="1"/>
              </p:cNvSpPr>
              <p:nvPr/>
            </p:nvSpPr>
            <p:spPr bwMode="auto">
              <a:xfrm>
                <a:off x="960" y="2352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4" name="Rectangle 433"/>
              <p:cNvSpPr>
                <a:spLocks noChangeArrowheads="1"/>
              </p:cNvSpPr>
              <p:nvPr/>
            </p:nvSpPr>
            <p:spPr bwMode="auto">
              <a:xfrm>
                <a:off x="1056" y="2448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5" name="Rectangle 434"/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6" name="Rectangle 435"/>
              <p:cNvSpPr>
                <a:spLocks noChangeArrowheads="1"/>
              </p:cNvSpPr>
              <p:nvPr/>
            </p:nvSpPr>
            <p:spPr bwMode="auto">
              <a:xfrm>
                <a:off x="768" y="2256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7" name="Rectangle 436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8" name="Rectangle 437"/>
              <p:cNvSpPr>
                <a:spLocks noChangeArrowheads="1"/>
              </p:cNvSpPr>
              <p:nvPr/>
            </p:nvSpPr>
            <p:spPr bwMode="auto">
              <a:xfrm>
                <a:off x="960" y="2448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9" name="Rectangle 438"/>
              <p:cNvSpPr>
                <a:spLocks noChangeArrowheads="1"/>
              </p:cNvSpPr>
              <p:nvPr/>
            </p:nvSpPr>
            <p:spPr bwMode="auto">
              <a:xfrm>
                <a:off x="1056" y="2544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0" name="Rectangle 439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1" name="Rectangle 440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2" name="Rectangle 441"/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3" name="Rectangle 442"/>
              <p:cNvSpPr>
                <a:spLocks noChangeArrowheads="1"/>
              </p:cNvSpPr>
              <p:nvPr/>
            </p:nvSpPr>
            <p:spPr bwMode="auto">
              <a:xfrm>
                <a:off x="1056" y="2352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4" name="Rectangle 443"/>
              <p:cNvSpPr>
                <a:spLocks noChangeArrowheads="1"/>
              </p:cNvSpPr>
              <p:nvPr/>
            </p:nvSpPr>
            <p:spPr bwMode="auto">
              <a:xfrm>
                <a:off x="1152" y="2448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5" name="Rectangle 444"/>
              <p:cNvSpPr>
                <a:spLocks noChangeArrowheads="1"/>
              </p:cNvSpPr>
              <p:nvPr/>
            </p:nvSpPr>
            <p:spPr bwMode="auto">
              <a:xfrm>
                <a:off x="1248" y="254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6" name="Rectangle 445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7" name="Rectangle 446"/>
              <p:cNvSpPr>
                <a:spLocks noChangeArrowheads="1"/>
              </p:cNvSpPr>
              <p:nvPr/>
            </p:nvSpPr>
            <p:spPr bwMode="auto">
              <a:xfrm>
                <a:off x="960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8" name="Rectangle 447"/>
              <p:cNvSpPr>
                <a:spLocks noChangeArrowheads="1"/>
              </p:cNvSpPr>
              <p:nvPr/>
            </p:nvSpPr>
            <p:spPr bwMode="auto">
              <a:xfrm>
                <a:off x="1056" y="22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79" name="Rectangle 448"/>
              <p:cNvSpPr>
                <a:spLocks noChangeArrowheads="1"/>
              </p:cNvSpPr>
              <p:nvPr/>
            </p:nvSpPr>
            <p:spPr bwMode="auto">
              <a:xfrm>
                <a:off x="1152" y="235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0" name="Rectangle 449"/>
              <p:cNvSpPr>
                <a:spLocks noChangeArrowheads="1"/>
              </p:cNvSpPr>
              <p:nvPr/>
            </p:nvSpPr>
            <p:spPr bwMode="auto">
              <a:xfrm>
                <a:off x="1248" y="244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1" name="Rectangle 450"/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2" name="Rectangle 451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3" name="Rectangle 452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4" name="Rectangle 453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5" name="Rectangle 454"/>
              <p:cNvSpPr>
                <a:spLocks noChangeArrowheads="1"/>
              </p:cNvSpPr>
              <p:nvPr/>
            </p:nvSpPr>
            <p:spPr bwMode="auto">
              <a:xfrm>
                <a:off x="1248" y="2352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6" name="Rectangle 455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7" name="Rectangle 456"/>
              <p:cNvSpPr>
                <a:spLocks noChangeArrowheads="1"/>
              </p:cNvSpPr>
              <p:nvPr/>
            </p:nvSpPr>
            <p:spPr bwMode="auto">
              <a:xfrm>
                <a:off x="1440" y="254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8" name="Rectangle 457"/>
              <p:cNvSpPr>
                <a:spLocks noChangeArrowheads="1"/>
              </p:cNvSpPr>
              <p:nvPr/>
            </p:nvSpPr>
            <p:spPr bwMode="auto">
              <a:xfrm>
                <a:off x="1536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9" name="Rectangle 458"/>
              <p:cNvSpPr>
                <a:spLocks noChangeArrowheads="1"/>
              </p:cNvSpPr>
              <p:nvPr/>
            </p:nvSpPr>
            <p:spPr bwMode="auto">
              <a:xfrm>
                <a:off x="1440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0" name="Rectangle 459"/>
              <p:cNvSpPr>
                <a:spLocks noChangeArrowheads="1"/>
              </p:cNvSpPr>
              <p:nvPr/>
            </p:nvSpPr>
            <p:spPr bwMode="auto">
              <a:xfrm>
                <a:off x="1536" y="2160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1" name="Rectangle 460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2" name="Rectangle 461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3" name="Rectangle 462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4" name="Rectangle 463"/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5" name="Rectangle 464"/>
              <p:cNvSpPr>
                <a:spLocks noChangeArrowheads="1"/>
              </p:cNvSpPr>
              <p:nvPr/>
            </p:nvSpPr>
            <p:spPr bwMode="auto">
              <a:xfrm>
                <a:off x="1344" y="2160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6" name="Rectangle 465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7" name="Rectangle 466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8" name="Rectangle 467"/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99" name="Rectangle 468"/>
              <p:cNvSpPr>
                <a:spLocks noChangeArrowheads="1"/>
              </p:cNvSpPr>
              <p:nvPr/>
            </p:nvSpPr>
            <p:spPr bwMode="auto">
              <a:xfrm>
                <a:off x="1248" y="2160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0" name="Rectangle 469"/>
              <p:cNvSpPr>
                <a:spLocks noChangeArrowheads="1"/>
              </p:cNvSpPr>
              <p:nvPr/>
            </p:nvSpPr>
            <p:spPr bwMode="auto">
              <a:xfrm>
                <a:off x="1344" y="2256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1" name="Rectangle 470"/>
              <p:cNvSpPr>
                <a:spLocks noChangeArrowheads="1"/>
              </p:cNvSpPr>
              <p:nvPr/>
            </p:nvSpPr>
            <p:spPr bwMode="auto">
              <a:xfrm>
                <a:off x="1440" y="2352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2" name="Rectangle 471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3" name="Rectangle 472"/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4" name="Rectangle 473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5" name="Rectangle 47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6" name="Rectangle 475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7" name="Rectangle 476"/>
              <p:cNvSpPr>
                <a:spLocks noChangeArrowheads="1"/>
              </p:cNvSpPr>
              <p:nvPr/>
            </p:nvSpPr>
            <p:spPr bwMode="auto">
              <a:xfrm>
                <a:off x="1344" y="2352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8" name="Rectangle 477"/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09" name="Rectangle 478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864" cy="576"/>
              </a:xfrm>
              <a:prstGeom prst="rect">
                <a:avLst/>
              </a:prstGeom>
              <a:noFill/>
              <a:ln w="9525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10" name="Line 479"/>
              <p:cNvSpPr>
                <a:spLocks noChangeShapeType="1"/>
              </p:cNvSpPr>
              <p:nvPr/>
            </p:nvSpPr>
            <p:spPr bwMode="auto">
              <a:xfrm>
                <a:off x="768" y="216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1" name="Line 480"/>
              <p:cNvSpPr>
                <a:spLocks noChangeShapeType="1"/>
              </p:cNvSpPr>
              <p:nvPr/>
            </p:nvSpPr>
            <p:spPr bwMode="auto">
              <a:xfrm>
                <a:off x="768" y="2256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2" name="Line 481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3" name="Line 482"/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4" name="Line 483"/>
              <p:cNvSpPr>
                <a:spLocks noChangeShapeType="1"/>
              </p:cNvSpPr>
              <p:nvPr/>
            </p:nvSpPr>
            <p:spPr bwMode="auto">
              <a:xfrm>
                <a:off x="768" y="2544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5" name="Line 484"/>
              <p:cNvSpPr>
                <a:spLocks noChangeShapeType="1"/>
              </p:cNvSpPr>
              <p:nvPr/>
            </p:nvSpPr>
            <p:spPr bwMode="auto">
              <a:xfrm flipV="1">
                <a:off x="86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6" name="Line 485"/>
              <p:cNvSpPr>
                <a:spLocks noChangeShapeType="1"/>
              </p:cNvSpPr>
              <p:nvPr/>
            </p:nvSpPr>
            <p:spPr bwMode="auto">
              <a:xfrm flipV="1">
                <a:off x="96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7" name="Line 486"/>
              <p:cNvSpPr>
                <a:spLocks noChangeShapeType="1"/>
              </p:cNvSpPr>
              <p:nvPr/>
            </p:nvSpPr>
            <p:spPr bwMode="auto">
              <a:xfrm flipV="1">
                <a:off x="105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8" name="Line 487"/>
              <p:cNvSpPr>
                <a:spLocks noChangeShapeType="1"/>
              </p:cNvSpPr>
              <p:nvPr/>
            </p:nvSpPr>
            <p:spPr bwMode="auto">
              <a:xfrm flipV="1">
                <a:off x="1152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9" name="Line 488"/>
              <p:cNvSpPr>
                <a:spLocks noChangeShapeType="1"/>
              </p:cNvSpPr>
              <p:nvPr/>
            </p:nvSpPr>
            <p:spPr bwMode="auto">
              <a:xfrm flipV="1">
                <a:off x="1248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0" name="Line 489"/>
              <p:cNvSpPr>
                <a:spLocks noChangeShapeType="1"/>
              </p:cNvSpPr>
              <p:nvPr/>
            </p:nvSpPr>
            <p:spPr bwMode="auto">
              <a:xfrm flipV="1">
                <a:off x="134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1" name="Line 490"/>
              <p:cNvSpPr>
                <a:spLocks noChangeShapeType="1"/>
              </p:cNvSpPr>
              <p:nvPr/>
            </p:nvSpPr>
            <p:spPr bwMode="auto">
              <a:xfrm flipV="1">
                <a:off x="144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2" name="Line 491"/>
              <p:cNvSpPr>
                <a:spLocks noChangeShapeType="1"/>
              </p:cNvSpPr>
              <p:nvPr/>
            </p:nvSpPr>
            <p:spPr bwMode="auto">
              <a:xfrm flipV="1">
                <a:off x="153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40" name="Arc 492"/>
            <p:cNvSpPr>
              <a:spLocks/>
            </p:cNvSpPr>
            <p:nvPr/>
          </p:nvSpPr>
          <p:spPr bwMode="auto">
            <a:xfrm flipV="1">
              <a:off x="1244" y="1979"/>
              <a:ext cx="3156" cy="58"/>
            </a:xfrm>
            <a:custGeom>
              <a:avLst/>
              <a:gdLst>
                <a:gd name="T0" fmla="*/ 3156 w 43200"/>
                <a:gd name="T1" fmla="*/ 0 h 21725"/>
                <a:gd name="T2" fmla="*/ 0 w 43200"/>
                <a:gd name="T3" fmla="*/ 0 h 21725"/>
                <a:gd name="T4" fmla="*/ 1578 w 43200"/>
                <a:gd name="T5" fmla="*/ 0 h 21725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5"/>
                <a:gd name="T11" fmla="*/ 43200 w 43200"/>
                <a:gd name="T12" fmla="*/ 21725 h 217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5" fill="none" extrusionOk="0">
                  <a:moveTo>
                    <a:pt x="43199" y="1"/>
                  </a:moveTo>
                  <a:cubicBezTo>
                    <a:pt x="43199" y="42"/>
                    <a:pt x="43200" y="83"/>
                    <a:pt x="43200" y="125"/>
                  </a:cubicBezTo>
                  <a:cubicBezTo>
                    <a:pt x="43200" y="12054"/>
                    <a:pt x="33529" y="21725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</a:path>
                <a:path w="43200" h="21725" stroke="0" extrusionOk="0">
                  <a:moveTo>
                    <a:pt x="43199" y="1"/>
                  </a:moveTo>
                  <a:cubicBezTo>
                    <a:pt x="43199" y="42"/>
                    <a:pt x="43200" y="83"/>
                    <a:pt x="43200" y="125"/>
                  </a:cubicBezTo>
                  <a:cubicBezTo>
                    <a:pt x="43200" y="12054"/>
                    <a:pt x="33529" y="21725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  <a:lnTo>
                    <a:pt x="21600" y="125"/>
                  </a:lnTo>
                  <a:close/>
                </a:path>
              </a:pathLst>
            </a:custGeom>
            <a:noFill/>
            <a:ln w="19050">
              <a:solidFill>
                <a:srgbClr val="00FF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1" name="Oval 493"/>
            <p:cNvSpPr>
              <a:spLocks noChangeArrowheads="1"/>
            </p:cNvSpPr>
            <p:nvPr/>
          </p:nvSpPr>
          <p:spPr bwMode="auto">
            <a:xfrm>
              <a:off x="620" y="2033"/>
              <a:ext cx="1248" cy="673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2" name="Oval 494"/>
            <p:cNvSpPr>
              <a:spLocks noChangeArrowheads="1"/>
            </p:cNvSpPr>
            <p:nvPr/>
          </p:nvSpPr>
          <p:spPr bwMode="auto">
            <a:xfrm>
              <a:off x="4298" y="2034"/>
              <a:ext cx="672" cy="192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3" name="Rectangle 495"/>
            <p:cNvSpPr>
              <a:spLocks noChangeArrowheads="1"/>
            </p:cNvSpPr>
            <p:nvPr/>
          </p:nvSpPr>
          <p:spPr bwMode="auto">
            <a:xfrm>
              <a:off x="4010" y="217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>
                  <a:latin typeface="Times New Roman" pitchFamily="18" charset="0"/>
                </a:rPr>
                <a:t>=</a:t>
              </a:r>
            </a:p>
          </p:txBody>
        </p:sp>
        <p:sp>
          <p:nvSpPr>
            <p:cNvPr id="26744" name="Rectangle 496"/>
            <p:cNvSpPr>
              <a:spLocks noChangeArrowheads="1"/>
            </p:cNvSpPr>
            <p:nvPr/>
          </p:nvSpPr>
          <p:spPr bwMode="auto">
            <a:xfrm>
              <a:off x="5498" y="2178"/>
              <a:ext cx="2531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/>
                <a:t>N-Reduction Operation</a:t>
              </a:r>
            </a:p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/>
                <a:t>(example: histogram)</a:t>
              </a:r>
            </a:p>
          </p:txBody>
        </p:sp>
        <p:sp>
          <p:nvSpPr>
            <p:cNvPr id="26745" name="Rectangle 497"/>
            <p:cNvSpPr>
              <a:spLocks noChangeArrowheads="1"/>
            </p:cNvSpPr>
            <p:nvPr/>
          </p:nvSpPr>
          <p:spPr bwMode="auto">
            <a:xfrm>
              <a:off x="4394" y="2082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sz="800" b="1" i="0">
                  <a:latin typeface="Tahoma" charset="0"/>
                </a:rPr>
                <a:t>2</a:t>
              </a:r>
            </a:p>
          </p:txBody>
        </p:sp>
        <p:sp>
          <p:nvSpPr>
            <p:cNvPr id="26746" name="Rectangle 498"/>
            <p:cNvSpPr>
              <a:spLocks noChangeArrowheads="1"/>
            </p:cNvSpPr>
            <p:nvPr/>
          </p:nvSpPr>
          <p:spPr bwMode="auto">
            <a:xfrm>
              <a:off x="4394" y="2082"/>
              <a:ext cx="96" cy="9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7" name="Rectangle 499"/>
            <p:cNvSpPr>
              <a:spLocks noChangeArrowheads="1"/>
            </p:cNvSpPr>
            <p:nvPr/>
          </p:nvSpPr>
          <p:spPr bwMode="auto">
            <a:xfrm>
              <a:off x="4490" y="2082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sz="800" b="1" i="0">
                  <a:latin typeface="Tahoma" charset="0"/>
                </a:rPr>
                <a:t>1</a:t>
              </a:r>
            </a:p>
          </p:txBody>
        </p:sp>
        <p:sp>
          <p:nvSpPr>
            <p:cNvPr id="26748" name="Rectangle 500"/>
            <p:cNvSpPr>
              <a:spLocks noChangeArrowheads="1"/>
            </p:cNvSpPr>
            <p:nvPr/>
          </p:nvSpPr>
          <p:spPr bwMode="auto">
            <a:xfrm>
              <a:off x="4490" y="2082"/>
              <a:ext cx="96" cy="9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9" name="Rectangle 501"/>
            <p:cNvSpPr>
              <a:spLocks noChangeArrowheads="1"/>
            </p:cNvSpPr>
            <p:nvPr/>
          </p:nvSpPr>
          <p:spPr bwMode="auto">
            <a:xfrm>
              <a:off x="4586" y="2082"/>
              <a:ext cx="96" cy="96"/>
            </a:xfrm>
            <a:prstGeom prst="rect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sz="800" b="1" i="0">
                  <a:latin typeface="Tahoma" charset="0"/>
                </a:rPr>
                <a:t>7</a:t>
              </a:r>
            </a:p>
          </p:txBody>
        </p:sp>
        <p:sp>
          <p:nvSpPr>
            <p:cNvPr id="26750" name="Rectangle 502"/>
            <p:cNvSpPr>
              <a:spLocks noChangeArrowheads="1"/>
            </p:cNvSpPr>
            <p:nvPr/>
          </p:nvSpPr>
          <p:spPr bwMode="auto">
            <a:xfrm>
              <a:off x="4586" y="2082"/>
              <a:ext cx="96" cy="9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1" name="Rectangle 503"/>
            <p:cNvSpPr>
              <a:spLocks noChangeArrowheads="1"/>
            </p:cNvSpPr>
            <p:nvPr/>
          </p:nvSpPr>
          <p:spPr bwMode="auto">
            <a:xfrm>
              <a:off x="4682" y="208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sz="800" b="1" i="0">
                  <a:latin typeface="Tahoma" charset="0"/>
                </a:rPr>
                <a:t>6</a:t>
              </a:r>
            </a:p>
          </p:txBody>
        </p:sp>
        <p:sp>
          <p:nvSpPr>
            <p:cNvPr id="26752" name="Rectangle 504"/>
            <p:cNvSpPr>
              <a:spLocks noChangeArrowheads="1"/>
            </p:cNvSpPr>
            <p:nvPr/>
          </p:nvSpPr>
          <p:spPr bwMode="auto">
            <a:xfrm>
              <a:off x="4682" y="2082"/>
              <a:ext cx="96" cy="9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3" name="Rectangle 505"/>
            <p:cNvSpPr>
              <a:spLocks noChangeArrowheads="1"/>
            </p:cNvSpPr>
            <p:nvPr/>
          </p:nvSpPr>
          <p:spPr bwMode="auto">
            <a:xfrm>
              <a:off x="4778" y="208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sz="800" b="1" i="0">
                  <a:latin typeface="Tahoma" charset="0"/>
                </a:rPr>
                <a:t>4</a:t>
              </a:r>
            </a:p>
          </p:txBody>
        </p:sp>
        <p:sp>
          <p:nvSpPr>
            <p:cNvPr id="26754" name="Rectangle 506"/>
            <p:cNvSpPr>
              <a:spLocks noChangeArrowheads="1"/>
            </p:cNvSpPr>
            <p:nvPr/>
          </p:nvSpPr>
          <p:spPr bwMode="auto">
            <a:xfrm>
              <a:off x="4778" y="2082"/>
              <a:ext cx="96" cy="9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610"/>
          <p:cNvGrpSpPr>
            <a:grpSpLocks/>
          </p:cNvGrpSpPr>
          <p:nvPr/>
        </p:nvGrpSpPr>
        <p:grpSpPr bwMode="auto">
          <a:xfrm>
            <a:off x="499892" y="4648199"/>
            <a:ext cx="8415508" cy="1781175"/>
            <a:chOff x="620" y="2850"/>
            <a:chExt cx="7681" cy="1200"/>
          </a:xfrm>
        </p:grpSpPr>
        <p:grpSp>
          <p:nvGrpSpPr>
            <p:cNvPr id="6" name="Group 508"/>
            <p:cNvGrpSpPr>
              <a:grpSpLocks/>
            </p:cNvGrpSpPr>
            <p:nvPr/>
          </p:nvGrpSpPr>
          <p:grpSpPr bwMode="auto">
            <a:xfrm>
              <a:off x="812" y="2994"/>
              <a:ext cx="864" cy="576"/>
              <a:chOff x="768" y="2064"/>
              <a:chExt cx="864" cy="576"/>
            </a:xfrm>
          </p:grpSpPr>
          <p:sp>
            <p:nvSpPr>
              <p:cNvPr id="26671" name="Rectangle 509"/>
              <p:cNvSpPr>
                <a:spLocks noChangeArrowheads="1"/>
              </p:cNvSpPr>
              <p:nvPr/>
            </p:nvSpPr>
            <p:spPr bwMode="auto">
              <a:xfrm>
                <a:off x="768" y="254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2" name="Rectangle 510"/>
              <p:cNvSpPr>
                <a:spLocks noChangeArrowheads="1"/>
              </p:cNvSpPr>
              <p:nvPr/>
            </p:nvSpPr>
            <p:spPr bwMode="auto">
              <a:xfrm>
                <a:off x="768" y="244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3" name="Rectangle 511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4" name="Rectangle 512"/>
              <p:cNvSpPr>
                <a:spLocks noChangeArrowheads="1"/>
              </p:cNvSpPr>
              <p:nvPr/>
            </p:nvSpPr>
            <p:spPr bwMode="auto">
              <a:xfrm>
                <a:off x="768" y="2352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5" name="Rectangle 513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6" name="Rectangle 514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7" name="Rectangle 515"/>
              <p:cNvSpPr>
                <a:spLocks noChangeArrowheads="1"/>
              </p:cNvSpPr>
              <p:nvPr/>
            </p:nvSpPr>
            <p:spPr bwMode="auto">
              <a:xfrm>
                <a:off x="768" y="2160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8" name="Rectangle 516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9" name="Rectangle 517"/>
              <p:cNvSpPr>
                <a:spLocks noChangeArrowheads="1"/>
              </p:cNvSpPr>
              <p:nvPr/>
            </p:nvSpPr>
            <p:spPr bwMode="auto">
              <a:xfrm>
                <a:off x="960" y="2352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0" name="Rectangle 518"/>
              <p:cNvSpPr>
                <a:spLocks noChangeArrowheads="1"/>
              </p:cNvSpPr>
              <p:nvPr/>
            </p:nvSpPr>
            <p:spPr bwMode="auto">
              <a:xfrm>
                <a:off x="1056" y="2448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1" name="Rectangle 519"/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2" name="Rectangle 520"/>
              <p:cNvSpPr>
                <a:spLocks noChangeArrowheads="1"/>
              </p:cNvSpPr>
              <p:nvPr/>
            </p:nvSpPr>
            <p:spPr bwMode="auto">
              <a:xfrm>
                <a:off x="768" y="2256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3" name="Rectangle 521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4" name="Rectangle 522"/>
              <p:cNvSpPr>
                <a:spLocks noChangeArrowheads="1"/>
              </p:cNvSpPr>
              <p:nvPr/>
            </p:nvSpPr>
            <p:spPr bwMode="auto">
              <a:xfrm>
                <a:off x="960" y="2448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5" name="Rectangle 523"/>
              <p:cNvSpPr>
                <a:spLocks noChangeArrowheads="1"/>
              </p:cNvSpPr>
              <p:nvPr/>
            </p:nvSpPr>
            <p:spPr bwMode="auto">
              <a:xfrm>
                <a:off x="1056" y="2544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6" name="Rectangle 524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7" name="Rectangle 525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8" name="Rectangle 526"/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9" name="Rectangle 527"/>
              <p:cNvSpPr>
                <a:spLocks noChangeArrowheads="1"/>
              </p:cNvSpPr>
              <p:nvPr/>
            </p:nvSpPr>
            <p:spPr bwMode="auto">
              <a:xfrm>
                <a:off x="1056" y="2352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0" name="Rectangle 528"/>
              <p:cNvSpPr>
                <a:spLocks noChangeArrowheads="1"/>
              </p:cNvSpPr>
              <p:nvPr/>
            </p:nvSpPr>
            <p:spPr bwMode="auto">
              <a:xfrm>
                <a:off x="1152" y="2448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1" name="Rectangle 529"/>
              <p:cNvSpPr>
                <a:spLocks noChangeArrowheads="1"/>
              </p:cNvSpPr>
              <p:nvPr/>
            </p:nvSpPr>
            <p:spPr bwMode="auto">
              <a:xfrm>
                <a:off x="1248" y="254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2" name="Rectangle 530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3" name="Rectangle 531"/>
              <p:cNvSpPr>
                <a:spLocks noChangeArrowheads="1"/>
              </p:cNvSpPr>
              <p:nvPr/>
            </p:nvSpPr>
            <p:spPr bwMode="auto">
              <a:xfrm>
                <a:off x="960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4" name="Rectangle 532"/>
              <p:cNvSpPr>
                <a:spLocks noChangeArrowheads="1"/>
              </p:cNvSpPr>
              <p:nvPr/>
            </p:nvSpPr>
            <p:spPr bwMode="auto">
              <a:xfrm>
                <a:off x="1056" y="22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5" name="Rectangle 533"/>
              <p:cNvSpPr>
                <a:spLocks noChangeArrowheads="1"/>
              </p:cNvSpPr>
              <p:nvPr/>
            </p:nvSpPr>
            <p:spPr bwMode="auto">
              <a:xfrm>
                <a:off x="1152" y="235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6" name="Rectangle 534"/>
              <p:cNvSpPr>
                <a:spLocks noChangeArrowheads="1"/>
              </p:cNvSpPr>
              <p:nvPr/>
            </p:nvSpPr>
            <p:spPr bwMode="auto">
              <a:xfrm>
                <a:off x="1248" y="244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7" name="Rectangle 535"/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8" name="Rectangle 53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9" name="Rectangle 53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0" name="Rectangle 538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1" name="Rectangle 539"/>
              <p:cNvSpPr>
                <a:spLocks noChangeArrowheads="1"/>
              </p:cNvSpPr>
              <p:nvPr/>
            </p:nvSpPr>
            <p:spPr bwMode="auto">
              <a:xfrm>
                <a:off x="1248" y="2352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2" name="Rectangle 540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3" name="Rectangle 541"/>
              <p:cNvSpPr>
                <a:spLocks noChangeArrowheads="1"/>
              </p:cNvSpPr>
              <p:nvPr/>
            </p:nvSpPr>
            <p:spPr bwMode="auto">
              <a:xfrm>
                <a:off x="1440" y="254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4" name="Rectangle 542"/>
              <p:cNvSpPr>
                <a:spLocks noChangeArrowheads="1"/>
              </p:cNvSpPr>
              <p:nvPr/>
            </p:nvSpPr>
            <p:spPr bwMode="auto">
              <a:xfrm>
                <a:off x="1536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5" name="Rectangle 543"/>
              <p:cNvSpPr>
                <a:spLocks noChangeArrowheads="1"/>
              </p:cNvSpPr>
              <p:nvPr/>
            </p:nvSpPr>
            <p:spPr bwMode="auto">
              <a:xfrm>
                <a:off x="1440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6" name="Rectangle 544"/>
              <p:cNvSpPr>
                <a:spLocks noChangeArrowheads="1"/>
              </p:cNvSpPr>
              <p:nvPr/>
            </p:nvSpPr>
            <p:spPr bwMode="auto">
              <a:xfrm>
                <a:off x="1536" y="2160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7" name="Rectangle 545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8" name="Rectangle 546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9" name="Rectangle 547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0" name="Rectangle 548"/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1" name="Rectangle 549"/>
              <p:cNvSpPr>
                <a:spLocks noChangeArrowheads="1"/>
              </p:cNvSpPr>
              <p:nvPr/>
            </p:nvSpPr>
            <p:spPr bwMode="auto">
              <a:xfrm>
                <a:off x="1344" y="2160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2" name="Rectangle 550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3" name="Rectangle 551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4" name="Rectangle 552"/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5" name="Rectangle 553"/>
              <p:cNvSpPr>
                <a:spLocks noChangeArrowheads="1"/>
              </p:cNvSpPr>
              <p:nvPr/>
            </p:nvSpPr>
            <p:spPr bwMode="auto">
              <a:xfrm>
                <a:off x="1248" y="2160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6" name="Rectangle 554"/>
              <p:cNvSpPr>
                <a:spLocks noChangeArrowheads="1"/>
              </p:cNvSpPr>
              <p:nvPr/>
            </p:nvSpPr>
            <p:spPr bwMode="auto">
              <a:xfrm>
                <a:off x="1344" y="2256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7" name="Rectangle 555"/>
              <p:cNvSpPr>
                <a:spLocks noChangeArrowheads="1"/>
              </p:cNvSpPr>
              <p:nvPr/>
            </p:nvSpPr>
            <p:spPr bwMode="auto">
              <a:xfrm>
                <a:off x="1440" y="2352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8" name="Rectangle 556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9" name="Rectangle 557"/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20" name="Rectangle 558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21" name="Rectangle 559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22" name="Rectangle 560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23" name="Rectangle 561"/>
              <p:cNvSpPr>
                <a:spLocks noChangeArrowheads="1"/>
              </p:cNvSpPr>
              <p:nvPr/>
            </p:nvSpPr>
            <p:spPr bwMode="auto">
              <a:xfrm>
                <a:off x="1344" y="2352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24" name="Rectangle 562"/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25" name="Rectangle 563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864" cy="576"/>
              </a:xfrm>
              <a:prstGeom prst="rect">
                <a:avLst/>
              </a:prstGeom>
              <a:noFill/>
              <a:ln w="9525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26" name="Line 564"/>
              <p:cNvSpPr>
                <a:spLocks noChangeShapeType="1"/>
              </p:cNvSpPr>
              <p:nvPr/>
            </p:nvSpPr>
            <p:spPr bwMode="auto">
              <a:xfrm>
                <a:off x="768" y="216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7" name="Line 565"/>
              <p:cNvSpPr>
                <a:spLocks noChangeShapeType="1"/>
              </p:cNvSpPr>
              <p:nvPr/>
            </p:nvSpPr>
            <p:spPr bwMode="auto">
              <a:xfrm>
                <a:off x="768" y="2256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8" name="Line 566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9" name="Line 567"/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0" name="Line 568"/>
              <p:cNvSpPr>
                <a:spLocks noChangeShapeType="1"/>
              </p:cNvSpPr>
              <p:nvPr/>
            </p:nvSpPr>
            <p:spPr bwMode="auto">
              <a:xfrm>
                <a:off x="768" y="2544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1" name="Line 569"/>
              <p:cNvSpPr>
                <a:spLocks noChangeShapeType="1"/>
              </p:cNvSpPr>
              <p:nvPr/>
            </p:nvSpPr>
            <p:spPr bwMode="auto">
              <a:xfrm flipV="1">
                <a:off x="86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2" name="Line 570"/>
              <p:cNvSpPr>
                <a:spLocks noChangeShapeType="1"/>
              </p:cNvSpPr>
              <p:nvPr/>
            </p:nvSpPr>
            <p:spPr bwMode="auto">
              <a:xfrm flipV="1">
                <a:off x="96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3" name="Line 571"/>
              <p:cNvSpPr>
                <a:spLocks noChangeShapeType="1"/>
              </p:cNvSpPr>
              <p:nvPr/>
            </p:nvSpPr>
            <p:spPr bwMode="auto">
              <a:xfrm flipV="1">
                <a:off x="105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4" name="Line 572"/>
              <p:cNvSpPr>
                <a:spLocks noChangeShapeType="1"/>
              </p:cNvSpPr>
              <p:nvPr/>
            </p:nvSpPr>
            <p:spPr bwMode="auto">
              <a:xfrm flipV="1">
                <a:off x="1152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5" name="Line 573"/>
              <p:cNvSpPr>
                <a:spLocks noChangeShapeType="1"/>
              </p:cNvSpPr>
              <p:nvPr/>
            </p:nvSpPr>
            <p:spPr bwMode="auto">
              <a:xfrm flipV="1">
                <a:off x="1248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6" name="Line 574"/>
              <p:cNvSpPr>
                <a:spLocks noChangeShapeType="1"/>
              </p:cNvSpPr>
              <p:nvPr/>
            </p:nvSpPr>
            <p:spPr bwMode="auto">
              <a:xfrm flipV="1">
                <a:off x="134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7" name="Line 575"/>
              <p:cNvSpPr>
                <a:spLocks noChangeShapeType="1"/>
              </p:cNvSpPr>
              <p:nvPr/>
            </p:nvSpPr>
            <p:spPr bwMode="auto">
              <a:xfrm flipV="1">
                <a:off x="144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8" name="Line 576"/>
              <p:cNvSpPr>
                <a:spLocks noChangeShapeType="1"/>
              </p:cNvSpPr>
              <p:nvPr/>
            </p:nvSpPr>
            <p:spPr bwMode="auto">
              <a:xfrm flipV="1">
                <a:off x="153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9" name="Arc 577"/>
            <p:cNvSpPr>
              <a:spLocks/>
            </p:cNvSpPr>
            <p:nvPr/>
          </p:nvSpPr>
          <p:spPr bwMode="auto">
            <a:xfrm flipV="1">
              <a:off x="1244" y="2886"/>
              <a:ext cx="3156" cy="63"/>
            </a:xfrm>
            <a:custGeom>
              <a:avLst/>
              <a:gdLst>
                <a:gd name="T0" fmla="*/ 3156 w 43200"/>
                <a:gd name="T1" fmla="*/ 0 h 21725"/>
                <a:gd name="T2" fmla="*/ 0 w 43200"/>
                <a:gd name="T3" fmla="*/ 0 h 21725"/>
                <a:gd name="T4" fmla="*/ 1578 w 43200"/>
                <a:gd name="T5" fmla="*/ 0 h 21725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5"/>
                <a:gd name="T11" fmla="*/ 43200 w 43200"/>
                <a:gd name="T12" fmla="*/ 21725 h 217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5" fill="none" extrusionOk="0">
                  <a:moveTo>
                    <a:pt x="43199" y="1"/>
                  </a:moveTo>
                  <a:cubicBezTo>
                    <a:pt x="43199" y="42"/>
                    <a:pt x="43200" y="83"/>
                    <a:pt x="43200" y="125"/>
                  </a:cubicBezTo>
                  <a:cubicBezTo>
                    <a:pt x="43200" y="12054"/>
                    <a:pt x="33529" y="21725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</a:path>
                <a:path w="43200" h="21725" stroke="0" extrusionOk="0">
                  <a:moveTo>
                    <a:pt x="43199" y="1"/>
                  </a:moveTo>
                  <a:cubicBezTo>
                    <a:pt x="43199" y="42"/>
                    <a:pt x="43200" y="83"/>
                    <a:pt x="43200" y="125"/>
                  </a:cubicBezTo>
                  <a:cubicBezTo>
                    <a:pt x="43200" y="12054"/>
                    <a:pt x="33529" y="21725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  <a:lnTo>
                    <a:pt x="21600" y="125"/>
                  </a:lnTo>
                  <a:close/>
                </a:path>
              </a:pathLst>
            </a:cu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0" name="Oval 578"/>
            <p:cNvSpPr>
              <a:spLocks noChangeArrowheads="1"/>
            </p:cNvSpPr>
            <p:nvPr/>
          </p:nvSpPr>
          <p:spPr bwMode="auto">
            <a:xfrm>
              <a:off x="620" y="2945"/>
              <a:ext cx="1248" cy="673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1" name="Rectangle 579"/>
            <p:cNvSpPr>
              <a:spLocks noChangeArrowheads="1"/>
            </p:cNvSpPr>
            <p:nvPr/>
          </p:nvSpPr>
          <p:spPr bwMode="auto">
            <a:xfrm>
              <a:off x="4010" y="309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>
                  <a:latin typeface="Times New Roman" pitchFamily="18" charset="0"/>
                </a:rPr>
                <a:t>=</a:t>
              </a:r>
            </a:p>
          </p:txBody>
        </p:sp>
        <p:sp>
          <p:nvSpPr>
            <p:cNvPr id="26642" name="Rectangle 580"/>
            <p:cNvSpPr>
              <a:spLocks noChangeArrowheads="1"/>
            </p:cNvSpPr>
            <p:nvPr/>
          </p:nvSpPr>
          <p:spPr bwMode="auto">
            <a:xfrm>
              <a:off x="2539" y="309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26643" name="Rectangle 581"/>
            <p:cNvSpPr>
              <a:spLocks noChangeArrowheads="1"/>
            </p:cNvSpPr>
            <p:nvPr/>
          </p:nvSpPr>
          <p:spPr bwMode="auto">
            <a:xfrm>
              <a:off x="3192" y="3072"/>
              <a:ext cx="480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3200" i="0" dirty="0">
                  <a:latin typeface="Times New Roman" pitchFamily="18" charset="0"/>
                </a:rPr>
                <a:t>M</a:t>
              </a:r>
            </a:p>
          </p:txBody>
        </p:sp>
        <p:pic>
          <p:nvPicPr>
            <p:cNvPr id="26644" name="Picture 582" descr="stdImg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94" y="2994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45" name="Rectangle 583"/>
            <p:cNvSpPr>
              <a:spLocks noChangeArrowheads="1"/>
            </p:cNvSpPr>
            <p:nvPr/>
          </p:nvSpPr>
          <p:spPr bwMode="auto">
            <a:xfrm>
              <a:off x="4394" y="2994"/>
              <a:ext cx="1056" cy="105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6" name="Line 584"/>
            <p:cNvSpPr>
              <a:spLocks noChangeShapeType="1"/>
            </p:cNvSpPr>
            <p:nvPr/>
          </p:nvSpPr>
          <p:spPr bwMode="auto">
            <a:xfrm>
              <a:off x="4490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7" name="Line 585"/>
            <p:cNvSpPr>
              <a:spLocks noChangeShapeType="1"/>
            </p:cNvSpPr>
            <p:nvPr/>
          </p:nvSpPr>
          <p:spPr bwMode="auto">
            <a:xfrm>
              <a:off x="4586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8" name="Line 586"/>
            <p:cNvSpPr>
              <a:spLocks noChangeShapeType="1"/>
            </p:cNvSpPr>
            <p:nvPr/>
          </p:nvSpPr>
          <p:spPr bwMode="auto">
            <a:xfrm>
              <a:off x="4682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9" name="Line 587"/>
            <p:cNvSpPr>
              <a:spLocks noChangeShapeType="1"/>
            </p:cNvSpPr>
            <p:nvPr/>
          </p:nvSpPr>
          <p:spPr bwMode="auto">
            <a:xfrm>
              <a:off x="4778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0" name="Line 588"/>
            <p:cNvSpPr>
              <a:spLocks noChangeShapeType="1"/>
            </p:cNvSpPr>
            <p:nvPr/>
          </p:nvSpPr>
          <p:spPr bwMode="auto">
            <a:xfrm>
              <a:off x="4874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1" name="Line 589"/>
            <p:cNvSpPr>
              <a:spLocks noChangeShapeType="1"/>
            </p:cNvSpPr>
            <p:nvPr/>
          </p:nvSpPr>
          <p:spPr bwMode="auto">
            <a:xfrm>
              <a:off x="4970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2" name="Line 590"/>
            <p:cNvSpPr>
              <a:spLocks noChangeShapeType="1"/>
            </p:cNvSpPr>
            <p:nvPr/>
          </p:nvSpPr>
          <p:spPr bwMode="auto">
            <a:xfrm>
              <a:off x="5066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3" name="Line 591"/>
            <p:cNvSpPr>
              <a:spLocks noChangeShapeType="1"/>
            </p:cNvSpPr>
            <p:nvPr/>
          </p:nvSpPr>
          <p:spPr bwMode="auto">
            <a:xfrm>
              <a:off x="5162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4" name="Line 592"/>
            <p:cNvSpPr>
              <a:spLocks noChangeShapeType="1"/>
            </p:cNvSpPr>
            <p:nvPr/>
          </p:nvSpPr>
          <p:spPr bwMode="auto">
            <a:xfrm>
              <a:off x="5258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5" name="Line 593"/>
            <p:cNvSpPr>
              <a:spLocks noChangeShapeType="1"/>
            </p:cNvSpPr>
            <p:nvPr/>
          </p:nvSpPr>
          <p:spPr bwMode="auto">
            <a:xfrm>
              <a:off x="5354" y="2994"/>
              <a:ext cx="0" cy="10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6" name="Oval 594"/>
            <p:cNvSpPr>
              <a:spLocks noChangeArrowheads="1"/>
            </p:cNvSpPr>
            <p:nvPr/>
          </p:nvSpPr>
          <p:spPr bwMode="auto">
            <a:xfrm>
              <a:off x="4346" y="2946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7" name="Line 595"/>
            <p:cNvSpPr>
              <a:spLocks noChangeShapeType="1"/>
            </p:cNvSpPr>
            <p:nvPr/>
          </p:nvSpPr>
          <p:spPr bwMode="auto">
            <a:xfrm>
              <a:off x="4394" y="3090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Line 596"/>
            <p:cNvSpPr>
              <a:spLocks noChangeShapeType="1"/>
            </p:cNvSpPr>
            <p:nvPr/>
          </p:nvSpPr>
          <p:spPr bwMode="auto">
            <a:xfrm>
              <a:off x="4394" y="3186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Line 597"/>
            <p:cNvSpPr>
              <a:spLocks noChangeShapeType="1"/>
            </p:cNvSpPr>
            <p:nvPr/>
          </p:nvSpPr>
          <p:spPr bwMode="auto">
            <a:xfrm>
              <a:off x="4394" y="3282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598"/>
            <p:cNvSpPr>
              <a:spLocks noChangeShapeType="1"/>
            </p:cNvSpPr>
            <p:nvPr/>
          </p:nvSpPr>
          <p:spPr bwMode="auto">
            <a:xfrm>
              <a:off x="4394" y="3378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599"/>
            <p:cNvSpPr>
              <a:spLocks noChangeShapeType="1"/>
            </p:cNvSpPr>
            <p:nvPr/>
          </p:nvSpPr>
          <p:spPr bwMode="auto">
            <a:xfrm>
              <a:off x="4394" y="3474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600"/>
            <p:cNvSpPr>
              <a:spLocks noChangeShapeType="1"/>
            </p:cNvSpPr>
            <p:nvPr/>
          </p:nvSpPr>
          <p:spPr bwMode="auto">
            <a:xfrm>
              <a:off x="4394" y="3570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601"/>
            <p:cNvSpPr>
              <a:spLocks noChangeShapeType="1"/>
            </p:cNvSpPr>
            <p:nvPr/>
          </p:nvSpPr>
          <p:spPr bwMode="auto">
            <a:xfrm>
              <a:off x="4394" y="3666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602"/>
            <p:cNvSpPr>
              <a:spLocks noChangeShapeType="1"/>
            </p:cNvSpPr>
            <p:nvPr/>
          </p:nvSpPr>
          <p:spPr bwMode="auto">
            <a:xfrm>
              <a:off x="4394" y="3762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603"/>
            <p:cNvSpPr>
              <a:spLocks noChangeShapeType="1"/>
            </p:cNvSpPr>
            <p:nvPr/>
          </p:nvSpPr>
          <p:spPr bwMode="auto">
            <a:xfrm>
              <a:off x="4394" y="3858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6" name="Line 604"/>
            <p:cNvSpPr>
              <a:spLocks noChangeShapeType="1"/>
            </p:cNvSpPr>
            <p:nvPr/>
          </p:nvSpPr>
          <p:spPr bwMode="auto">
            <a:xfrm>
              <a:off x="4394" y="3954"/>
              <a:ext cx="105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7" name="Oval 605"/>
            <p:cNvSpPr>
              <a:spLocks noChangeArrowheads="1"/>
            </p:cNvSpPr>
            <p:nvPr/>
          </p:nvSpPr>
          <p:spPr bwMode="auto">
            <a:xfrm>
              <a:off x="3144" y="2994"/>
              <a:ext cx="667" cy="618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8" name="Arc 606"/>
            <p:cNvSpPr>
              <a:spLocks/>
            </p:cNvSpPr>
            <p:nvPr/>
          </p:nvSpPr>
          <p:spPr bwMode="auto">
            <a:xfrm flipV="1">
              <a:off x="3627" y="2850"/>
              <a:ext cx="815" cy="147"/>
            </a:xfrm>
            <a:custGeom>
              <a:avLst/>
              <a:gdLst>
                <a:gd name="T0" fmla="*/ 815 w 41943"/>
                <a:gd name="T1" fmla="*/ 50 h 21725"/>
                <a:gd name="T2" fmla="*/ 0 w 41943"/>
                <a:gd name="T3" fmla="*/ 0 h 21725"/>
                <a:gd name="T4" fmla="*/ 420 w 41943"/>
                <a:gd name="T5" fmla="*/ 1 h 21725"/>
                <a:gd name="T6" fmla="*/ 0 60000 65536"/>
                <a:gd name="T7" fmla="*/ 0 60000 65536"/>
                <a:gd name="T8" fmla="*/ 0 60000 65536"/>
                <a:gd name="T9" fmla="*/ 0 w 41943"/>
                <a:gd name="T10" fmla="*/ 0 h 21725"/>
                <a:gd name="T11" fmla="*/ 41943 w 41943"/>
                <a:gd name="T12" fmla="*/ 21725 h 217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943" h="21725" fill="none" extrusionOk="0">
                  <a:moveTo>
                    <a:pt x="41942" y="7386"/>
                  </a:moveTo>
                  <a:cubicBezTo>
                    <a:pt x="38873" y="15985"/>
                    <a:pt x="30729" y="21724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</a:path>
                <a:path w="41943" h="21725" stroke="0" extrusionOk="0">
                  <a:moveTo>
                    <a:pt x="41942" y="7386"/>
                  </a:moveTo>
                  <a:cubicBezTo>
                    <a:pt x="38873" y="15985"/>
                    <a:pt x="30729" y="21724"/>
                    <a:pt x="21600" y="21725"/>
                  </a:cubicBezTo>
                  <a:cubicBezTo>
                    <a:pt x="9670" y="21725"/>
                    <a:pt x="0" y="12054"/>
                    <a:pt x="0" y="125"/>
                  </a:cubicBezTo>
                  <a:cubicBezTo>
                    <a:pt x="-1" y="83"/>
                    <a:pt x="0" y="41"/>
                    <a:pt x="0" y="0"/>
                  </a:cubicBezTo>
                  <a:lnTo>
                    <a:pt x="21600" y="125"/>
                  </a:lnTo>
                  <a:close/>
                </a:path>
              </a:pathLst>
            </a:custGeom>
            <a:noFill/>
            <a:ln w="19050">
              <a:solidFill>
                <a:srgbClr val="00FF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9" name="Rectangle 607"/>
            <p:cNvSpPr>
              <a:spLocks noChangeArrowheads="1"/>
            </p:cNvSpPr>
            <p:nvPr/>
          </p:nvSpPr>
          <p:spPr bwMode="auto">
            <a:xfrm>
              <a:off x="5498" y="3158"/>
              <a:ext cx="2803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 dirty="0"/>
                <a:t>Geometric Transformation</a:t>
              </a:r>
            </a:p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 dirty="0"/>
                <a:t>(example: rotation)</a:t>
              </a:r>
            </a:p>
          </p:txBody>
        </p:sp>
        <p:sp>
          <p:nvSpPr>
            <p:cNvPr id="26670" name="Rectangle 608"/>
            <p:cNvSpPr>
              <a:spLocks noChangeArrowheads="1"/>
            </p:cNvSpPr>
            <p:nvPr/>
          </p:nvSpPr>
          <p:spPr bwMode="auto">
            <a:xfrm>
              <a:off x="1890" y="3598"/>
              <a:ext cx="231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i="0" dirty="0"/>
                <a:t>transformation matrix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90776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800" dirty="0" smtClean="0">
                <a:latin typeface="Aharoni" pitchFamily="2" charset="-79"/>
                <a:cs typeface="Aharoni" pitchFamily="2" charset="-79"/>
              </a:rPr>
              <a:t>Why Parallel Computing In Digital Image Processing ? </a:t>
            </a:r>
            <a:endParaRPr lang="en-US" sz="4800" dirty="0">
              <a:latin typeface="Aharoni" pitchFamily="2" charset="-79"/>
              <a:cs typeface="Aharoni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3048000" y="609600"/>
            <a:ext cx="248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FFFF00"/>
                </a:solidFill>
                <a:latin typeface="Times New Roman" pitchFamily="18" charset="0"/>
              </a:rPr>
              <a:t>Tour Guide</a:t>
            </a: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3343275" y="2749550"/>
            <a:ext cx="1924050" cy="8509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Image </a:t>
            </a:r>
          </a:p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Compression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484438" y="3968750"/>
            <a:ext cx="1971675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Image </a:t>
            </a:r>
          </a:p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Manipulation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4954588" y="3962400"/>
            <a:ext cx="12954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Image </a:t>
            </a:r>
          </a:p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1905000" y="1524000"/>
            <a:ext cx="1684338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Image </a:t>
            </a:r>
          </a:p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Acquisition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5562600" y="5410200"/>
            <a:ext cx="1597025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Image </a:t>
            </a:r>
          </a:p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Perception</a:t>
            </a: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1981200" y="2514600"/>
            <a:ext cx="4800600" cy="29718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1930400" y="5410200"/>
            <a:ext cx="1176338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Image </a:t>
            </a:r>
          </a:p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Display</a:t>
            </a: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5638800" y="1524000"/>
            <a:ext cx="1665288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Image </a:t>
            </a:r>
          </a:p>
          <a:p>
            <a:pPr algn="ctr"/>
            <a:r>
              <a:rPr lang="en-US" altLang="zh-CN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55650" y="2317750"/>
            <a:ext cx="996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i="1">
                <a:latin typeface="Times New Roman" pitchFamily="18" charset="0"/>
              </a:rPr>
              <a:t>D.I.P.</a:t>
            </a:r>
          </a:p>
          <a:p>
            <a:pPr algn="ctr" eaLnBrk="0" hangingPunct="0"/>
            <a:r>
              <a:rPr lang="en-US" altLang="zh-CN" sz="2400" i="1">
                <a:latin typeface="Times New Roman" pitchFamily="18" charset="0"/>
              </a:rPr>
              <a:t>Theme</a:t>
            </a:r>
          </a:p>
          <a:p>
            <a:pPr algn="ctr" eaLnBrk="0" hangingPunct="0"/>
            <a:r>
              <a:rPr lang="en-US" altLang="zh-CN" sz="2400" i="1">
                <a:latin typeface="Times New Roman" pitchFamily="18" charset="0"/>
              </a:rPr>
              <a:t>Park</a:t>
            </a:r>
          </a:p>
        </p:txBody>
      </p:sp>
      <p:sp>
        <p:nvSpPr>
          <p:cNvPr id="14" name="Line 21"/>
          <p:cNvSpPr>
            <a:spLocks noChangeShapeType="1"/>
          </p:cNvSpPr>
          <p:nvPr/>
        </p:nvSpPr>
        <p:spPr bwMode="auto">
          <a:xfrm flipH="1" flipV="1">
            <a:off x="1600200" y="34290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See the demo.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parallelism in imaging?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applications need to process incredible amount of image data in certain time:</a:t>
            </a:r>
          </a:p>
          <a:p>
            <a:pPr marL="411480" lvl="1" indent="-342900">
              <a:spcBef>
                <a:spcPts val="700"/>
              </a:spcBef>
              <a:buClr>
                <a:schemeClr val="tx2"/>
              </a:buClr>
              <a:buSzPct val="95000"/>
              <a:buNone/>
            </a:pPr>
            <a:r>
              <a:rPr lang="en-US" dirty="0" smtClean="0">
                <a:solidFill>
                  <a:srgbClr val="FF0000"/>
                </a:solidFill>
              </a:rPr>
              <a:t>Smaller </a:t>
            </a:r>
            <a:r>
              <a:rPr lang="en-US" dirty="0" err="1" smtClean="0">
                <a:solidFill>
                  <a:srgbClr val="FF0000"/>
                </a:solidFill>
              </a:rPr>
              <a:t>timesteps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pPr marL="411480" lvl="1" indent="-342900">
              <a:spcBef>
                <a:spcPts val="700"/>
              </a:spcBef>
              <a:buClr>
                <a:schemeClr val="tx2"/>
              </a:buClr>
              <a:buSzPct val="95000"/>
              <a:buNone/>
            </a:pPr>
            <a:r>
              <a:rPr lang="en-US" dirty="0" smtClean="0">
                <a:solidFill>
                  <a:srgbClr val="FF0000"/>
                </a:solidFill>
              </a:rPr>
              <a:t>more scales, </a:t>
            </a:r>
          </a:p>
          <a:p>
            <a:pPr marL="411480" lvl="1" indent="-342900">
              <a:spcBef>
                <a:spcPts val="700"/>
              </a:spcBef>
              <a:buClr>
                <a:schemeClr val="tx2"/>
              </a:buClr>
              <a:buSzPct val="95000"/>
              <a:buNone/>
            </a:pPr>
            <a:r>
              <a:rPr lang="en-US" dirty="0" smtClean="0">
                <a:solidFill>
                  <a:srgbClr val="FF0000"/>
                </a:solidFill>
              </a:rPr>
              <a:t>faster response times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9422" y="1816100"/>
            <a:ext cx="8228068" cy="7493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 smtClean="0"/>
              <a:t>Multimedia  =  Text  +  Sound  +  Image  +  Video  +  ….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457966" y="274638"/>
            <a:ext cx="8228068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>
                <a:srgbClr val="CCFFFF"/>
              </a:buClr>
              <a:buSzPct val="100000"/>
              <a:buFont typeface="Arial" charset="0"/>
              <a:buNone/>
            </a:pPr>
            <a:r>
              <a:rPr lang="en-US" sz="4400" i="0" dirty="0">
                <a:solidFill>
                  <a:srgbClr val="CCFFFF"/>
                </a:solidFill>
              </a:rPr>
              <a:t>Multimedia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439422" y="3357563"/>
            <a:ext cx="841189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bg1"/>
              </a:buClr>
              <a:buSzPct val="100000"/>
              <a:buFont typeface="Times New Roman" pitchFamily="18" charset="0"/>
              <a:buChar char="•"/>
            </a:pPr>
            <a:r>
              <a:rPr lang="en-US" sz="3200" i="0" dirty="0"/>
              <a:t>Video  =  image  +  image  +  image  +  ….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bg1"/>
              </a:buClr>
              <a:buSzPct val="100000"/>
              <a:buFont typeface="Times New Roman" pitchFamily="18" charset="0"/>
              <a:buChar char="–"/>
            </a:pPr>
            <a:r>
              <a:rPr lang="en-US" sz="2800" i="0" dirty="0"/>
              <a:t>In many (not all) multimedia applications: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bg1"/>
              </a:buClr>
              <a:buSzPct val="100000"/>
              <a:buFont typeface="Times New Roman" pitchFamily="18" charset="0"/>
              <a:buChar char="•"/>
            </a:pPr>
            <a:r>
              <a:rPr lang="en-US" sz="2400" i="0" dirty="0"/>
              <a:t> calculations are executed on each separate video frame independently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bg1"/>
              </a:buClr>
              <a:buSzPct val="100000"/>
              <a:buFont typeface="Times New Roman" pitchFamily="18" charset="0"/>
              <a:buChar char="•"/>
            </a:pPr>
            <a:endParaRPr lang="en-US" sz="3200" i="0" dirty="0"/>
          </a:p>
          <a:p>
            <a:pPr marL="342900" indent="-342900" algn="l" eaLnBrk="1" hangingPunct="1">
              <a:spcBef>
                <a:spcPct val="20000"/>
              </a:spcBef>
              <a:buClr>
                <a:schemeClr val="bg1"/>
              </a:buClr>
              <a:buSzPct val="100000"/>
              <a:buFont typeface="Times New Roman" pitchFamily="18" charset="0"/>
              <a:buChar char="•"/>
            </a:pPr>
            <a:r>
              <a:rPr lang="en-US" sz="3200" i="0" dirty="0"/>
              <a:t>So: we focus on </a:t>
            </a:r>
            <a:r>
              <a:rPr lang="en-US" sz="3200" i="0" u="sng" dirty="0"/>
              <a:t>Image Processing</a:t>
            </a:r>
            <a:r>
              <a:rPr lang="en-US" sz="3200" i="0" dirty="0"/>
              <a:t> </a:t>
            </a:r>
            <a:r>
              <a:rPr lang="en-US" sz="2800" i="0" dirty="0"/>
              <a:t>(+ Computer Vision)</a:t>
            </a:r>
          </a:p>
        </p:txBody>
      </p:sp>
      <p:pic>
        <p:nvPicPr>
          <p:cNvPr id="21509" name="Picture 5" descr="n5_visu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0556" y="0"/>
            <a:ext cx="1573444" cy="1828799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819400" y="1828800"/>
            <a:ext cx="1412038" cy="647700"/>
            <a:chOff x="1968" y="1824"/>
            <a:chExt cx="1152" cy="288"/>
          </a:xfrm>
        </p:grpSpPr>
        <p:sp>
          <p:nvSpPr>
            <p:cNvPr id="21511" name="Line 7"/>
            <p:cNvSpPr>
              <a:spLocks noChangeShapeType="1"/>
            </p:cNvSpPr>
            <p:nvPr/>
          </p:nvSpPr>
          <p:spPr bwMode="auto">
            <a:xfrm flipV="1">
              <a:off x="1968" y="1824"/>
              <a:ext cx="480" cy="288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 flipV="1">
              <a:off x="2640" y="1824"/>
              <a:ext cx="480" cy="288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9422" y="1447800"/>
            <a:ext cx="8228068" cy="5410200"/>
          </a:xfrm>
        </p:spPr>
        <p:txBody>
          <a:bodyPr>
            <a:noAutofit/>
          </a:bodyPr>
          <a:lstStyle/>
          <a:p>
            <a:pPr lvl="2" eaLnBrk="1" hangingPunct="1">
              <a:buNone/>
            </a:pPr>
            <a:endParaRPr lang="en-US" dirty="0" smtClean="0"/>
          </a:p>
          <a:p>
            <a:pPr lvl="2" eaLnBrk="1" hangingPunct="1">
              <a:buNone/>
            </a:pPr>
            <a:endParaRPr lang="en-US" dirty="0" smtClean="0"/>
          </a:p>
          <a:p>
            <a:pPr lvl="2" eaLnBrk="1" hangingPunct="1">
              <a:buNone/>
            </a:pPr>
            <a:endParaRPr lang="en-US" dirty="0" smtClean="0"/>
          </a:p>
          <a:p>
            <a:pPr lvl="2" eaLnBrk="1" hangingPunct="1">
              <a:buNone/>
            </a:pPr>
            <a:endParaRPr lang="en-US" dirty="0" smtClean="0"/>
          </a:p>
          <a:p>
            <a:pPr eaLnBrk="1" hangingPunct="1"/>
            <a:r>
              <a:rPr lang="en-US" sz="2400" dirty="0" smtClean="0"/>
              <a:t>A problem of scale: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lvl="1" eaLnBrk="1" hangingPunct="1"/>
            <a:r>
              <a:rPr lang="en-US" sz="2400" dirty="0" smtClean="0">
                <a:solidFill>
                  <a:srgbClr val="FF0000"/>
                </a:solidFill>
              </a:rPr>
              <a:t>At least 30-50 hours of processing time per hour of video</a:t>
            </a:r>
          </a:p>
          <a:p>
            <a:pPr lvl="1" eaLnBrk="1" hangingPunct="1">
              <a:buNone/>
            </a:pPr>
            <a:endParaRPr lang="en-US" sz="2400" dirty="0" smtClean="0"/>
          </a:p>
          <a:p>
            <a:pPr lvl="2" eaLnBrk="1" hangingPunct="1"/>
            <a:r>
              <a:rPr lang="en-US" dirty="0" err="1" smtClean="0">
                <a:solidFill>
                  <a:srgbClr val="FFFF00"/>
                </a:solidFill>
              </a:rPr>
              <a:t>Beel&amp;Geluid</a:t>
            </a:r>
            <a:r>
              <a:rPr lang="en-US" dirty="0" smtClean="0">
                <a:solidFill>
                  <a:srgbClr val="FFFF00"/>
                </a:solidFill>
              </a:rPr>
              <a:t>:</a:t>
            </a:r>
            <a:r>
              <a:rPr lang="en-US" dirty="0" smtClean="0"/>
              <a:t>	20,000 hours of TV broadcasts per year</a:t>
            </a:r>
          </a:p>
          <a:p>
            <a:pPr lvl="2" eaLnBrk="1" hangingPunct="1"/>
            <a:r>
              <a:rPr lang="en-US" dirty="0" smtClean="0">
                <a:solidFill>
                  <a:srgbClr val="FFFF00"/>
                </a:solidFill>
              </a:rPr>
              <a:t>NASA:   </a:t>
            </a:r>
            <a:r>
              <a:rPr lang="en-US" dirty="0" smtClean="0"/>
              <a:t>over 1 TB of hyper-spectral image data per day</a:t>
            </a:r>
          </a:p>
          <a:p>
            <a:pPr lvl="2" eaLnBrk="1" hangingPunct="1"/>
            <a:r>
              <a:rPr lang="en-US" dirty="0" smtClean="0">
                <a:solidFill>
                  <a:srgbClr val="FFFF00"/>
                </a:solidFill>
              </a:rPr>
              <a:t>London Underground: </a:t>
            </a:r>
            <a:r>
              <a:rPr lang="en-US" dirty="0" smtClean="0"/>
              <a:t>over 120,000 years of processing…!!!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57966" y="152400"/>
            <a:ext cx="8686034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 eaLnBrk="1" hangingPunct="1">
              <a:buClr>
                <a:srgbClr val="CCFFFF"/>
              </a:buClr>
              <a:buSzPct val="100000"/>
              <a:buFont typeface="Arial" charset="0"/>
              <a:buNone/>
            </a:pPr>
            <a:r>
              <a:rPr lang="en-US" sz="3600" i="0" dirty="0">
                <a:solidFill>
                  <a:srgbClr val="CCFFFF"/>
                </a:solidFill>
              </a:rPr>
              <a:t>The ‘Need for Speed’ in </a:t>
            </a:r>
            <a:r>
              <a:rPr lang="en-US" sz="3600" i="0" dirty="0" smtClean="0">
                <a:solidFill>
                  <a:srgbClr val="CCFFFF"/>
                </a:solidFill>
              </a:rPr>
              <a:t>P.</a:t>
            </a:r>
            <a:r>
              <a:rPr lang="en-US" sz="3600" dirty="0" smtClean="0">
                <a:solidFill>
                  <a:srgbClr val="CCFFFF"/>
                </a:solidFill>
              </a:rPr>
              <a:t>I.P</a:t>
            </a:r>
            <a:r>
              <a:rPr lang="en-US" sz="3600" i="0" dirty="0" smtClean="0">
                <a:solidFill>
                  <a:srgbClr val="CCFFFF"/>
                </a:solidFill>
              </a:rPr>
              <a:t> </a:t>
            </a:r>
            <a:r>
              <a:rPr lang="en-US" sz="3600" i="0" dirty="0">
                <a:solidFill>
                  <a:srgbClr val="CCFFFF"/>
                </a:solidFill>
              </a:rPr>
              <a:t>Research &amp; Applications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05200" y="1676400"/>
            <a:ext cx="5034454" cy="1828800"/>
            <a:chOff x="144" y="2064"/>
            <a:chExt cx="5616" cy="1562"/>
          </a:xfrm>
        </p:grpSpPr>
        <p:pic>
          <p:nvPicPr>
            <p:cNvPr id="28677" name="Picture 5" descr="trec_clothing1"/>
            <p:cNvPicPr>
              <a:picLocks noChangeAspect="1" noChangeArrowheads="1"/>
            </p:cNvPicPr>
            <p:nvPr/>
          </p:nvPicPr>
          <p:blipFill>
            <a:blip r:embed="rId3"/>
            <a:srcRect l="1387" t="1358" b="2223"/>
            <a:stretch>
              <a:fillRect/>
            </a:stretch>
          </p:blipFill>
          <p:spPr bwMode="auto">
            <a:xfrm>
              <a:off x="144" y="2064"/>
              <a:ext cx="5616" cy="1562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28678" name="Line 6"/>
            <p:cNvSpPr>
              <a:spLocks noChangeShapeType="1"/>
            </p:cNvSpPr>
            <p:nvPr/>
          </p:nvSpPr>
          <p:spPr bwMode="auto">
            <a:xfrm flipH="1">
              <a:off x="2448" y="2112"/>
              <a:ext cx="1968" cy="24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oval" w="med" len="med"/>
            </a:ln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28679" name="Line 7"/>
            <p:cNvSpPr>
              <a:spLocks noChangeShapeType="1"/>
            </p:cNvSpPr>
            <p:nvPr/>
          </p:nvSpPr>
          <p:spPr bwMode="auto">
            <a:xfrm flipH="1">
              <a:off x="3600" y="2208"/>
              <a:ext cx="816" cy="91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oval" w="med" len="med"/>
            </a:ln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28680" name="Line 8"/>
            <p:cNvSpPr>
              <a:spLocks noChangeShapeType="1"/>
            </p:cNvSpPr>
            <p:nvPr/>
          </p:nvSpPr>
          <p:spPr bwMode="auto">
            <a:xfrm flipH="1">
              <a:off x="3168" y="2304"/>
              <a:ext cx="1248" cy="24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oval" w="med" len="med"/>
            </a:ln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457966" y="274638"/>
            <a:ext cx="8228068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>
                <a:srgbClr val="CCFFFF"/>
              </a:buClr>
              <a:buSzPct val="100000"/>
              <a:buFont typeface="Arial" charset="0"/>
              <a:buNone/>
            </a:pPr>
            <a:r>
              <a:rPr lang="en-US" sz="3200" i="0" dirty="0">
                <a:solidFill>
                  <a:srgbClr val="CCFFFF"/>
                </a:solidFill>
              </a:rPr>
              <a:t>High-Performance Computing</a:t>
            </a:r>
          </a:p>
        </p:txBody>
      </p:sp>
      <p:sp>
        <p:nvSpPr>
          <p:cNvPr id="29699" name="Rectangle 17"/>
          <p:cNvSpPr>
            <a:spLocks noChangeArrowheads="1"/>
          </p:cNvSpPr>
          <p:nvPr/>
        </p:nvSpPr>
        <p:spPr bwMode="auto">
          <a:xfrm>
            <a:off x="403139" y="1628775"/>
            <a:ext cx="822806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341313" indent="-341313" algn="l" defTabSz="449263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i="0" dirty="0"/>
              <a:t>Solution:</a:t>
            </a:r>
          </a:p>
          <a:p>
            <a:pPr marL="741363" lvl="1" indent="-284163" algn="l" defTabSz="449263" eaLnBrk="1" hangingPunct="1">
              <a:spcBef>
                <a:spcPts val="688"/>
              </a:spcBef>
              <a:buClr>
                <a:srgbClr val="FFFFFF"/>
              </a:buClr>
              <a:buSzPct val="100000"/>
              <a:buFont typeface="Arial" charset="0"/>
              <a:buChar char="–"/>
            </a:pPr>
            <a:r>
              <a:rPr lang="en-US" i="0" dirty="0"/>
              <a:t>Parallel &amp; distributed computing </a:t>
            </a:r>
            <a:r>
              <a:rPr lang="en-US" i="0" dirty="0" smtClean="0"/>
              <a:t>at</a:t>
            </a:r>
          </a:p>
          <a:p>
            <a:pPr marL="741363" lvl="1" indent="-284163" algn="l" defTabSz="449263" eaLnBrk="1" hangingPunct="1">
              <a:spcBef>
                <a:spcPts val="688"/>
              </a:spcBef>
              <a:buClr>
                <a:srgbClr val="FFFFFF"/>
              </a:buClr>
              <a:buSzPct val="100000"/>
            </a:pPr>
            <a:r>
              <a:rPr lang="en-US" i="0" dirty="0" smtClean="0"/>
              <a:t>       </a:t>
            </a:r>
            <a:r>
              <a:rPr lang="en-US" i="0" dirty="0"/>
              <a:t>a very large scale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402333" y="665164"/>
            <a:ext cx="8741667" cy="6192837"/>
            <a:chOff x="499" y="419"/>
            <a:chExt cx="10842" cy="3901"/>
          </a:xfrm>
        </p:grpSpPr>
        <p:pic>
          <p:nvPicPr>
            <p:cNvPr id="29702" name="Picture 11" descr="glob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844" y="2913"/>
              <a:ext cx="1304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3" name="Picture 9" descr="cluster"/>
            <p:cNvPicPr>
              <a:picLocks noChangeAspect="1" noChangeArrowheads="1"/>
            </p:cNvPicPr>
            <p:nvPr/>
          </p:nvPicPr>
          <p:blipFill>
            <a:blip r:embed="rId4"/>
            <a:srcRect t="13759" b="7465"/>
            <a:stretch>
              <a:fillRect/>
            </a:stretch>
          </p:blipFill>
          <p:spPr bwMode="auto">
            <a:xfrm>
              <a:off x="6805" y="2690"/>
              <a:ext cx="2359" cy="1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4" name="Picture 6" descr="Cell_BE"/>
            <p:cNvPicPr>
              <a:picLocks noChangeAspect="1" noChangeArrowheads="1"/>
            </p:cNvPicPr>
            <p:nvPr/>
          </p:nvPicPr>
          <p:blipFill>
            <a:blip r:embed="rId5"/>
            <a:srcRect l="5028" b="19778"/>
            <a:stretch>
              <a:fillRect/>
            </a:stretch>
          </p:blipFill>
          <p:spPr bwMode="auto">
            <a:xfrm>
              <a:off x="6710" y="1296"/>
              <a:ext cx="1583" cy="1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5" name="Picture 7" descr="GeneralPurpose"/>
            <p:cNvPicPr>
              <a:picLocks noChangeAspect="1" noChangeArrowheads="1"/>
            </p:cNvPicPr>
            <p:nvPr/>
          </p:nvPicPr>
          <p:blipFill>
            <a:blip r:embed="rId6"/>
            <a:srcRect t="1646" r="1091" b="87"/>
            <a:stretch>
              <a:fillRect/>
            </a:stretch>
          </p:blipFill>
          <p:spPr bwMode="auto">
            <a:xfrm>
              <a:off x="8619" y="1915"/>
              <a:ext cx="2249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6" name="Picture 10" descr="Nvidia"/>
            <p:cNvPicPr>
              <a:picLocks noChangeAspect="1" noChangeArrowheads="1"/>
            </p:cNvPicPr>
            <p:nvPr/>
          </p:nvPicPr>
          <p:blipFill>
            <a:blip r:embed="rId7"/>
            <a:srcRect l="3273" t="5521" r="4636" b="3200"/>
            <a:stretch>
              <a:fillRect/>
            </a:stretch>
          </p:blipFill>
          <p:spPr bwMode="auto">
            <a:xfrm>
              <a:off x="8600" y="480"/>
              <a:ext cx="1769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7" name="Rectangle 12"/>
            <p:cNvSpPr>
              <a:spLocks noChangeArrowheads="1"/>
            </p:cNvSpPr>
            <p:nvPr/>
          </p:nvSpPr>
          <p:spPr bwMode="auto">
            <a:xfrm>
              <a:off x="9844" y="419"/>
              <a:ext cx="1497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 eaLnBrk="1" hangingPunct="1">
                <a:spcBef>
                  <a:spcPct val="20000"/>
                </a:spcBef>
                <a:buClr>
                  <a:schemeClr val="bg1"/>
                </a:buClr>
                <a:buSzPct val="100000"/>
                <a:buFont typeface="Times New Roman" pitchFamily="18" charset="0"/>
                <a:buNone/>
              </a:pPr>
              <a:r>
                <a:rPr lang="en-US" i="0" dirty="0">
                  <a:solidFill>
                    <a:srgbClr val="FFCC00"/>
                  </a:solidFill>
                </a:rPr>
                <a:t>GPUs</a:t>
              </a:r>
            </a:p>
          </p:txBody>
        </p:sp>
        <p:sp>
          <p:nvSpPr>
            <p:cNvPr id="29708" name="Rectangle 13"/>
            <p:cNvSpPr>
              <a:spLocks noChangeArrowheads="1"/>
            </p:cNvSpPr>
            <p:nvPr/>
          </p:nvSpPr>
          <p:spPr bwMode="auto">
            <a:xfrm>
              <a:off x="5198" y="1008"/>
              <a:ext cx="2363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 eaLnBrk="1" hangingPunct="1">
                <a:spcBef>
                  <a:spcPct val="20000"/>
                </a:spcBef>
                <a:buClr>
                  <a:schemeClr val="bg1"/>
                </a:buClr>
                <a:buSzPct val="100000"/>
                <a:buFont typeface="Times New Roman" pitchFamily="18" charset="0"/>
                <a:buNone/>
              </a:pPr>
              <a:r>
                <a:rPr lang="en-US" i="0" dirty="0">
                  <a:solidFill>
                    <a:srgbClr val="FFCC00"/>
                  </a:solidFill>
                </a:rPr>
                <a:t>Accelerators</a:t>
              </a:r>
            </a:p>
          </p:txBody>
        </p:sp>
        <p:sp>
          <p:nvSpPr>
            <p:cNvPr id="29709" name="Rectangle 14"/>
            <p:cNvSpPr>
              <a:spLocks noChangeArrowheads="1"/>
            </p:cNvSpPr>
            <p:nvPr/>
          </p:nvSpPr>
          <p:spPr bwMode="auto">
            <a:xfrm>
              <a:off x="8483" y="1536"/>
              <a:ext cx="281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 eaLnBrk="1" hangingPunct="1">
                <a:spcBef>
                  <a:spcPct val="20000"/>
                </a:spcBef>
                <a:buClr>
                  <a:schemeClr val="bg1"/>
                </a:buClr>
                <a:buSzPct val="100000"/>
                <a:buFont typeface="Times New Roman" pitchFamily="18" charset="0"/>
                <a:buNone/>
              </a:pPr>
              <a:r>
                <a:rPr lang="en-US" i="0" dirty="0">
                  <a:solidFill>
                    <a:srgbClr val="FFCC00"/>
                  </a:solidFill>
                </a:rPr>
                <a:t>General Purpose CPUs</a:t>
              </a:r>
            </a:p>
          </p:txBody>
        </p:sp>
        <p:sp>
          <p:nvSpPr>
            <p:cNvPr id="29710" name="Rectangle 15"/>
            <p:cNvSpPr>
              <a:spLocks noChangeArrowheads="1"/>
            </p:cNvSpPr>
            <p:nvPr/>
          </p:nvSpPr>
          <p:spPr bwMode="auto">
            <a:xfrm>
              <a:off x="4914" y="3730"/>
              <a:ext cx="2363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 eaLnBrk="1" hangingPunct="1">
                <a:spcBef>
                  <a:spcPct val="20000"/>
                </a:spcBef>
                <a:buClr>
                  <a:schemeClr val="bg1"/>
                </a:buClr>
                <a:buSzPct val="100000"/>
                <a:buFont typeface="Times New Roman" pitchFamily="18" charset="0"/>
                <a:buNone/>
              </a:pPr>
              <a:r>
                <a:rPr lang="en-US" i="0" dirty="0">
                  <a:solidFill>
                    <a:srgbClr val="FFCC00"/>
                  </a:solidFill>
                </a:rPr>
                <a:t>Clusters</a:t>
              </a:r>
            </a:p>
          </p:txBody>
        </p:sp>
        <p:sp>
          <p:nvSpPr>
            <p:cNvPr id="29711" name="Rectangle 16"/>
            <p:cNvSpPr>
              <a:spLocks noChangeArrowheads="1"/>
            </p:cNvSpPr>
            <p:nvPr/>
          </p:nvSpPr>
          <p:spPr bwMode="auto">
            <a:xfrm>
              <a:off x="8506" y="3957"/>
              <a:ext cx="1474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 eaLnBrk="1" hangingPunct="1">
                <a:spcBef>
                  <a:spcPct val="20000"/>
                </a:spcBef>
                <a:buClr>
                  <a:schemeClr val="bg1"/>
                </a:buClr>
                <a:buSzPct val="100000"/>
                <a:buFont typeface="Times New Roman" pitchFamily="18" charset="0"/>
                <a:buNone/>
              </a:pPr>
              <a:r>
                <a:rPr lang="en-US" i="0" dirty="0">
                  <a:solidFill>
                    <a:srgbClr val="FFCC00"/>
                  </a:solidFill>
                </a:rPr>
                <a:t>Grids</a:t>
              </a:r>
            </a:p>
          </p:txBody>
        </p:sp>
        <p:sp>
          <p:nvSpPr>
            <p:cNvPr id="29712" name="Rectangle 19"/>
            <p:cNvSpPr>
              <a:spLocks noChangeArrowheads="1"/>
            </p:cNvSpPr>
            <p:nvPr/>
          </p:nvSpPr>
          <p:spPr bwMode="auto">
            <a:xfrm>
              <a:off x="499" y="2024"/>
              <a:ext cx="7530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marL="341313" indent="-341313" algn="l" defTabSz="449263" eaLnBrk="1" hangingPunct="1">
                <a:spcBef>
                  <a:spcPts val="788"/>
                </a:spcBef>
                <a:buClr>
                  <a:srgbClr val="FFFFFF"/>
                </a:buClr>
                <a:buSzPct val="100000"/>
                <a:buFontTx/>
                <a:buChar char="•"/>
              </a:pPr>
              <a:r>
                <a:rPr lang="en-US" i="0" dirty="0"/>
                <a:t>Question:</a:t>
              </a:r>
            </a:p>
            <a:p>
              <a:pPr marL="741363" lvl="1" indent="-284163" algn="l" defTabSz="449263" eaLnBrk="1" hangingPunct="1">
                <a:spcBef>
                  <a:spcPts val="688"/>
                </a:spcBef>
                <a:buClr>
                  <a:srgbClr val="FFFFFF"/>
                </a:buClr>
                <a:buSzPct val="100000"/>
                <a:buFont typeface="Arial" charset="0"/>
                <a:buChar char="–"/>
              </a:pPr>
              <a:r>
                <a:rPr lang="en-US" i="0" dirty="0"/>
                <a:t>What type of high-performance </a:t>
              </a:r>
              <a:endParaRPr lang="en-US" i="0" dirty="0" smtClean="0"/>
            </a:p>
            <a:p>
              <a:pPr marL="741363" lvl="1" indent="-284163" algn="l" defTabSz="449263" eaLnBrk="1" hangingPunct="1">
                <a:spcBef>
                  <a:spcPts val="688"/>
                </a:spcBef>
                <a:buClr>
                  <a:srgbClr val="FFFFFF"/>
                </a:buClr>
                <a:buSzPct val="100000"/>
              </a:pPr>
              <a:r>
                <a:rPr lang="en-US" dirty="0"/>
                <a:t> </a:t>
              </a:r>
              <a:r>
                <a:rPr lang="en-US" dirty="0" smtClean="0"/>
                <a:t>    </a:t>
              </a:r>
              <a:r>
                <a:rPr lang="en-US" i="0" dirty="0" smtClean="0"/>
                <a:t>hardware </a:t>
              </a:r>
              <a:r>
                <a:rPr lang="en-US" i="0" dirty="0"/>
                <a:t>is most suitable?</a:t>
              </a:r>
            </a:p>
          </p:txBody>
        </p:sp>
      </p:grpSp>
      <p:sp>
        <p:nvSpPr>
          <p:cNvPr id="208916" name="Rectangle 20"/>
          <p:cNvSpPr>
            <a:spLocks noChangeArrowheads="1"/>
          </p:cNvSpPr>
          <p:nvPr/>
        </p:nvSpPr>
        <p:spPr bwMode="auto">
          <a:xfrm>
            <a:off x="403139" y="4868864"/>
            <a:ext cx="8228068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341313" indent="-341313" algn="l" defTabSz="449263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i="0" dirty="0"/>
              <a:t>Our initial choice:</a:t>
            </a:r>
          </a:p>
          <a:p>
            <a:pPr marL="741363" lvl="1" indent="-284163" algn="l" defTabSz="449263" eaLnBrk="1" hangingPunct="1">
              <a:spcBef>
                <a:spcPts val="688"/>
              </a:spcBef>
              <a:buClr>
                <a:srgbClr val="FFFFFF"/>
              </a:buClr>
              <a:buSzPct val="100000"/>
              <a:buFont typeface="Arial" charset="0"/>
              <a:buChar char="–"/>
            </a:pPr>
            <a:r>
              <a:rPr lang="en-US" i="0" dirty="0"/>
              <a:t>Clusters of general purpose </a:t>
            </a:r>
            <a:r>
              <a:rPr lang="en-US" i="0" dirty="0" smtClean="0"/>
              <a:t>CPUs</a:t>
            </a:r>
          </a:p>
          <a:p>
            <a:pPr marL="741363" lvl="1" indent="-284163" algn="l" defTabSz="449263" eaLnBrk="1" hangingPunct="1">
              <a:spcBef>
                <a:spcPts val="688"/>
              </a:spcBef>
              <a:buClr>
                <a:srgbClr val="FFFFFF"/>
              </a:buClr>
              <a:buSzPct val="100000"/>
            </a:pPr>
            <a:r>
              <a:rPr lang="en-US" i="0" dirty="0" smtClean="0"/>
              <a:t> (e.g</a:t>
            </a:r>
            <a:r>
              <a:rPr lang="en-US" i="0" dirty="0"/>
              <a:t>. DAS-cluster</a:t>
            </a:r>
            <a:r>
              <a:rPr lang="en-US" i="0" dirty="0" smtClean="0"/>
              <a:t>)</a:t>
            </a:r>
            <a:endParaRPr lang="en-US" i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dirty="0" smtClean="0"/>
              <a:t>  How Can Digital Image be processed in parallel way?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2"/>
          <p:cNvSpPr>
            <a:spLocks noChangeArrowheads="1"/>
          </p:cNvSpPr>
          <p:nvPr/>
        </p:nvSpPr>
        <p:spPr bwMode="auto">
          <a:xfrm>
            <a:off x="457966" y="274638"/>
            <a:ext cx="8228068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>
                <a:srgbClr val="CCFFFF"/>
              </a:buClr>
              <a:buSzPct val="100000"/>
              <a:buFont typeface="Arial" charset="0"/>
              <a:buNone/>
            </a:pPr>
            <a:r>
              <a:rPr lang="en-US" sz="3600" i="0" dirty="0"/>
              <a:t>Many Low Level Imaging Algorithms are Embarrassingly Parallel</a:t>
            </a:r>
          </a:p>
        </p:txBody>
      </p:sp>
      <p:sp>
        <p:nvSpPr>
          <p:cNvPr id="237571" name="Rectangle 3"/>
          <p:cNvSpPr>
            <a:spLocks noChangeArrowheads="1"/>
          </p:cNvSpPr>
          <p:nvPr/>
        </p:nvSpPr>
        <p:spPr bwMode="auto">
          <a:xfrm>
            <a:off x="512793" y="2265365"/>
            <a:ext cx="3254945" cy="268763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i="0" dirty="0">
                <a:solidFill>
                  <a:srgbClr val="FFFF00"/>
                </a:solidFill>
              </a:rPr>
              <a:t>Parallel Operation on Image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i="0" dirty="0">
                <a:solidFill>
                  <a:srgbClr val="FFFF00"/>
                </a:solidFill>
              </a:rPr>
              <a:t>{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i="0" dirty="0">
                <a:solidFill>
                  <a:srgbClr val="FFFF00"/>
                </a:solidFill>
              </a:rPr>
              <a:t>	Scatter Image	</a:t>
            </a:r>
            <a:r>
              <a:rPr lang="en-US" i="0" dirty="0" smtClean="0">
                <a:solidFill>
                  <a:srgbClr val="FFFF00"/>
                </a:solidFill>
              </a:rPr>
              <a:t>  </a:t>
            </a:r>
            <a:r>
              <a:rPr lang="en-US" i="0" dirty="0">
                <a:solidFill>
                  <a:srgbClr val="FFFF00"/>
                </a:solidFill>
              </a:rPr>
              <a:t>(1)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i="0" dirty="0">
                <a:solidFill>
                  <a:srgbClr val="FFFF00"/>
                </a:solidFill>
              </a:rPr>
              <a:t>	Sequential Operation on Partial Image  (2)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i="0" dirty="0">
                <a:solidFill>
                  <a:srgbClr val="FFFF00"/>
                </a:solidFill>
              </a:rPr>
              <a:t>	Gather Result </a:t>
            </a:r>
            <a:r>
              <a:rPr lang="en-US" i="0" dirty="0" smtClean="0">
                <a:solidFill>
                  <a:srgbClr val="FFFF00"/>
                </a:solidFill>
              </a:rPr>
              <a:t>Data  </a:t>
            </a:r>
            <a:r>
              <a:rPr lang="en-US" i="0" dirty="0">
                <a:solidFill>
                  <a:srgbClr val="FFFF00"/>
                </a:solidFill>
              </a:rPr>
              <a:t>(3)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i="0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3082" name="Rectangle 4"/>
          <p:cNvSpPr>
            <a:spLocks noChangeArrowheads="1"/>
          </p:cNvSpPr>
          <p:nvPr/>
        </p:nvSpPr>
        <p:spPr bwMode="auto">
          <a:xfrm>
            <a:off x="4279724" y="2130425"/>
            <a:ext cx="414104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sz="3200" i="0" dirty="0"/>
              <a:t>On 2 CPUs: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4267200" y="3294063"/>
          <a:ext cx="821221" cy="1447800"/>
        </p:xfrm>
        <a:graphic>
          <a:graphicData uri="http://schemas.openxmlformats.org/presentationml/2006/ole">
            <p:oleObj spid="_x0000_s2050" name="Image" r:id="rId4" imgW="2084010" imgH="2084010" progId="">
              <p:embed/>
            </p:oleObj>
          </a:graphicData>
        </a:graphic>
      </p:graphicFrame>
      <p:sp>
        <p:nvSpPr>
          <p:cNvPr id="3083" name="Line 6"/>
          <p:cNvSpPr>
            <a:spLocks noChangeShapeType="1"/>
          </p:cNvSpPr>
          <p:nvPr/>
        </p:nvSpPr>
        <p:spPr bwMode="auto">
          <a:xfrm>
            <a:off x="6326864" y="4741863"/>
            <a:ext cx="34831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graphicFrame>
        <p:nvGraphicFramePr>
          <p:cNvPr id="3075" name="Object 7"/>
          <p:cNvGraphicFramePr>
            <a:graphicFrameLocks noChangeAspect="1"/>
          </p:cNvGraphicFramePr>
          <p:nvPr/>
        </p:nvGraphicFramePr>
        <p:xfrm>
          <a:off x="5514136" y="2913063"/>
          <a:ext cx="735326" cy="723900"/>
        </p:xfrm>
        <a:graphic>
          <a:graphicData uri="http://schemas.openxmlformats.org/presentationml/2006/ole">
            <p:oleObj spid="_x0000_s2051" name="Image" r:id="rId5" imgW="2084010" imgH="1042005" progId="">
              <p:embed/>
            </p:oleObj>
          </a:graphicData>
        </a:graphic>
      </p:graphicFrame>
      <p:graphicFrame>
        <p:nvGraphicFramePr>
          <p:cNvPr id="3076" name="Object 8"/>
          <p:cNvGraphicFramePr>
            <a:graphicFrameLocks noChangeAspect="1"/>
          </p:cNvGraphicFramePr>
          <p:nvPr/>
        </p:nvGraphicFramePr>
        <p:xfrm>
          <a:off x="5514136" y="4360863"/>
          <a:ext cx="735326" cy="723900"/>
        </p:xfrm>
        <a:graphic>
          <a:graphicData uri="http://schemas.openxmlformats.org/presentationml/2006/ole">
            <p:oleObj spid="_x0000_s2052" name="Image" r:id="rId6" imgW="2084010" imgH="1042005" progId="">
              <p:embed/>
            </p:oleObj>
          </a:graphicData>
        </a:graphic>
      </p:graphicFrame>
      <p:graphicFrame>
        <p:nvGraphicFramePr>
          <p:cNvPr id="3077" name="Object 9"/>
          <p:cNvGraphicFramePr>
            <a:graphicFrameLocks noChangeAspect="1"/>
          </p:cNvGraphicFramePr>
          <p:nvPr/>
        </p:nvGraphicFramePr>
        <p:xfrm>
          <a:off x="6752579" y="2913063"/>
          <a:ext cx="735326" cy="723900"/>
        </p:xfrm>
        <a:graphic>
          <a:graphicData uri="http://schemas.openxmlformats.org/presentationml/2006/ole">
            <p:oleObj spid="_x0000_s2053" r:id="rId7" imgW="2084010" imgH="1042005" progId="">
              <p:embed/>
            </p:oleObj>
          </a:graphicData>
        </a:graphic>
      </p:graphicFrame>
      <p:graphicFrame>
        <p:nvGraphicFramePr>
          <p:cNvPr id="3078" name="Object 10"/>
          <p:cNvGraphicFramePr>
            <a:graphicFrameLocks noChangeAspect="1"/>
          </p:cNvGraphicFramePr>
          <p:nvPr/>
        </p:nvGraphicFramePr>
        <p:xfrm>
          <a:off x="6752579" y="4360863"/>
          <a:ext cx="735326" cy="723900"/>
        </p:xfrm>
        <a:graphic>
          <a:graphicData uri="http://schemas.openxmlformats.org/presentationml/2006/ole">
            <p:oleObj spid="_x0000_s2054" r:id="rId8" imgW="2084010" imgH="1042005" progId="">
              <p:embed/>
            </p:oleObj>
          </a:graphicData>
        </a:graphic>
      </p:graphicFrame>
      <p:graphicFrame>
        <p:nvGraphicFramePr>
          <p:cNvPr id="3079" name="Object 11"/>
          <p:cNvGraphicFramePr>
            <a:graphicFrameLocks noChangeAspect="1"/>
          </p:cNvGraphicFramePr>
          <p:nvPr/>
        </p:nvGraphicFramePr>
        <p:xfrm>
          <a:off x="7913618" y="3294063"/>
          <a:ext cx="925581" cy="1447800"/>
        </p:xfrm>
        <a:graphic>
          <a:graphicData uri="http://schemas.openxmlformats.org/presentationml/2006/ole">
            <p:oleObj spid="_x0000_s2055" r:id="rId9" imgW="2084010" imgH="2084010" progId="">
              <p:embed/>
            </p:oleObj>
          </a:graphicData>
        </a:graphic>
      </p:graphicFrame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6326864" y="3294063"/>
            <a:ext cx="34831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 flipV="1">
            <a:off x="5165824" y="3294063"/>
            <a:ext cx="270909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5165824" y="4132263"/>
            <a:ext cx="270909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 flipV="1">
            <a:off x="7565308" y="4132263"/>
            <a:ext cx="270909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7565308" y="3294063"/>
            <a:ext cx="270909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5140829" y="3752850"/>
            <a:ext cx="50975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2400" i="0"/>
              <a:t>(1)</a:t>
            </a:r>
          </a:p>
        </p:txBody>
      </p:sp>
      <p:sp>
        <p:nvSpPr>
          <p:cNvPr id="3090" name="Text Box 18"/>
          <p:cNvSpPr txBox="1">
            <a:spLocks noChangeArrowheads="1"/>
          </p:cNvSpPr>
          <p:nvPr/>
        </p:nvSpPr>
        <p:spPr bwMode="auto">
          <a:xfrm>
            <a:off x="7538700" y="3783013"/>
            <a:ext cx="51135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2400" i="0"/>
              <a:t>(3)</a:t>
            </a:r>
          </a:p>
        </p:txBody>
      </p:sp>
      <p:sp>
        <p:nvSpPr>
          <p:cNvPr id="3091" name="Text Box 19"/>
          <p:cNvSpPr txBox="1">
            <a:spLocks noChangeArrowheads="1"/>
          </p:cNvSpPr>
          <p:nvPr/>
        </p:nvSpPr>
        <p:spPr bwMode="auto">
          <a:xfrm>
            <a:off x="6338958" y="3783013"/>
            <a:ext cx="52899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2400" i="0"/>
              <a:t>(2)</a:t>
            </a:r>
          </a:p>
        </p:txBody>
      </p:sp>
      <p:sp>
        <p:nvSpPr>
          <p:cNvPr id="3092" name="Rectangle 37"/>
          <p:cNvSpPr>
            <a:spLocks noChangeArrowheads="1"/>
          </p:cNvSpPr>
          <p:nvPr/>
        </p:nvSpPr>
        <p:spPr bwMode="auto">
          <a:xfrm>
            <a:off x="467641" y="5516564"/>
            <a:ext cx="856589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sz="3200" i="0"/>
              <a:t>Works (with minor issues) for unary, binary, n-ary operations  &amp;  (n-) reduction operations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2"/>
          <p:cNvSpPr>
            <a:spLocks noChangeArrowheads="1"/>
          </p:cNvSpPr>
          <p:nvPr/>
        </p:nvSpPr>
        <p:spPr bwMode="auto">
          <a:xfrm>
            <a:off x="457966" y="274638"/>
            <a:ext cx="8381234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>
                <a:srgbClr val="CCFFFF"/>
              </a:buClr>
              <a:buSzPct val="100000"/>
              <a:buFont typeface="Arial" charset="0"/>
              <a:buNone/>
            </a:pPr>
            <a:r>
              <a:rPr lang="en-US" sz="3200" i="0" dirty="0">
                <a:solidFill>
                  <a:srgbClr val="CCFFFF"/>
                </a:solidFill>
              </a:rPr>
              <a:t>Other Imaging Algorithms Are </a:t>
            </a:r>
            <a:r>
              <a:rPr lang="en-US" sz="3200" i="0" dirty="0" smtClean="0">
                <a:solidFill>
                  <a:srgbClr val="CCFFFF"/>
                </a:solidFill>
              </a:rPr>
              <a:t>More </a:t>
            </a:r>
            <a:r>
              <a:rPr lang="en-US" sz="3200" i="0" dirty="0">
                <a:solidFill>
                  <a:srgbClr val="CCFFFF"/>
                </a:solidFill>
              </a:rPr>
              <a:t>Complex </a:t>
            </a:r>
            <a:r>
              <a:rPr lang="en-US" sz="3200" dirty="0" smtClean="0">
                <a:solidFill>
                  <a:srgbClr val="CCFFFF"/>
                </a:solidFill>
              </a:rPr>
              <a:t>(1)</a:t>
            </a:r>
            <a:endParaRPr lang="en-US" sz="3200" i="0" dirty="0">
              <a:solidFill>
                <a:srgbClr val="CCFFFF"/>
              </a:solidFill>
            </a:endParaRPr>
          </a:p>
        </p:txBody>
      </p:sp>
      <p:sp>
        <p:nvSpPr>
          <p:cNvPr id="4107" name="Rectangle 4"/>
          <p:cNvSpPr>
            <a:spLocks noChangeArrowheads="1"/>
          </p:cNvSpPr>
          <p:nvPr/>
        </p:nvSpPr>
        <p:spPr bwMode="auto">
          <a:xfrm>
            <a:off x="4242635" y="1700213"/>
            <a:ext cx="414104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i="0" dirty="0">
                <a:solidFill>
                  <a:schemeClr val="tx1">
                    <a:lumMod val="95000"/>
                  </a:schemeClr>
                </a:solidFill>
              </a:rPr>
              <a:t>On 2 CPUs (without scatter / gather):</a:t>
            </a:r>
          </a:p>
        </p:txBody>
      </p:sp>
      <p:sp>
        <p:nvSpPr>
          <p:cNvPr id="243732" name="Rectangle 20"/>
          <p:cNvSpPr>
            <a:spLocks noChangeArrowheads="1"/>
          </p:cNvSpPr>
          <p:nvPr/>
        </p:nvSpPr>
        <p:spPr bwMode="auto">
          <a:xfrm>
            <a:off x="512793" y="1773239"/>
            <a:ext cx="3297207" cy="39417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Parallel Filter Operation on Image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{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Scatter Image	</a:t>
            </a:r>
            <a:r>
              <a:rPr lang="en-US" sz="1600" i="0" dirty="0" smtClean="0">
                <a:solidFill>
                  <a:srgbClr val="FFFF00"/>
                </a:solidFill>
              </a:rPr>
              <a:t>      </a:t>
            </a:r>
            <a:r>
              <a:rPr lang="en-US" sz="1600" i="0" dirty="0">
                <a:solidFill>
                  <a:srgbClr val="FFFF00"/>
                </a:solidFill>
              </a:rPr>
              <a:t>(1)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Allocate </a:t>
            </a:r>
            <a:r>
              <a:rPr lang="en-US" sz="1600" i="0" dirty="0" smtClean="0">
                <a:solidFill>
                  <a:srgbClr val="FFFF00"/>
                </a:solidFill>
              </a:rPr>
              <a:t>Scratch      </a:t>
            </a:r>
            <a:r>
              <a:rPr lang="en-US" sz="1600" i="0" dirty="0">
                <a:solidFill>
                  <a:srgbClr val="FFFF00"/>
                </a:solidFill>
              </a:rPr>
              <a:t>(2)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Copy Image into </a:t>
            </a:r>
            <a:r>
              <a:rPr lang="en-US" sz="1600" i="0" dirty="0" smtClean="0">
                <a:solidFill>
                  <a:srgbClr val="FFFF00"/>
                </a:solidFill>
              </a:rPr>
              <a:t>Scratch</a:t>
            </a:r>
            <a:r>
              <a:rPr lang="en-US" sz="1600" dirty="0" smtClean="0">
                <a:solidFill>
                  <a:srgbClr val="FFFF00"/>
                </a:solidFill>
              </a:rPr>
              <a:t>   </a:t>
            </a:r>
            <a:r>
              <a:rPr lang="en-US" sz="1600" i="0" dirty="0" smtClean="0">
                <a:solidFill>
                  <a:srgbClr val="FFFF00"/>
                </a:solidFill>
              </a:rPr>
              <a:t>(3</a:t>
            </a:r>
            <a:r>
              <a:rPr lang="en-US" sz="1600" i="0" dirty="0">
                <a:solidFill>
                  <a:srgbClr val="FFFF00"/>
                </a:solidFill>
              </a:rPr>
              <a:t>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Handle / Communicate </a:t>
            </a:r>
            <a:r>
              <a:rPr lang="en-US" sz="1600" i="0" dirty="0" smtClean="0">
                <a:solidFill>
                  <a:srgbClr val="FFFF00"/>
                </a:solidFill>
              </a:rPr>
              <a:t>      	Borders (4</a:t>
            </a:r>
            <a:r>
              <a:rPr lang="en-US" sz="1600" i="0" dirty="0">
                <a:solidFill>
                  <a:srgbClr val="FFFF00"/>
                </a:solidFill>
              </a:rPr>
              <a:t>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Sequential Filter Operation on </a:t>
            </a:r>
            <a:r>
              <a:rPr lang="en-US" sz="1600" i="0" dirty="0" smtClean="0">
                <a:solidFill>
                  <a:srgbClr val="FFFF00"/>
                </a:solidFill>
              </a:rPr>
              <a:t> 	Scratch  </a:t>
            </a:r>
            <a:r>
              <a:rPr lang="en-US" sz="1600" i="0" dirty="0">
                <a:solidFill>
                  <a:srgbClr val="FFFF00"/>
                </a:solidFill>
              </a:rPr>
              <a:t>(5)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Gather Image	</a:t>
            </a:r>
            <a:r>
              <a:rPr lang="en-US" sz="1600" i="0" dirty="0" smtClean="0">
                <a:solidFill>
                  <a:srgbClr val="FFFF00"/>
                </a:solidFill>
              </a:rPr>
              <a:t>  </a:t>
            </a:r>
            <a:r>
              <a:rPr lang="en-US" sz="1600" i="0" dirty="0">
                <a:solidFill>
                  <a:srgbClr val="FFFF00"/>
                </a:solidFill>
              </a:rPr>
              <a:t>(6)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109" name="Rectangle 21"/>
          <p:cNvSpPr>
            <a:spLocks noChangeArrowheads="1"/>
          </p:cNvSpPr>
          <p:nvPr/>
        </p:nvSpPr>
        <p:spPr bwMode="auto">
          <a:xfrm>
            <a:off x="5156955" y="4148138"/>
            <a:ext cx="890131" cy="103346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1200" i="0" dirty="0">
                <a:solidFill>
                  <a:schemeClr val="bg1"/>
                </a:solidFill>
                <a:latin typeface="Times New Roman" pitchFamily="18" charset="0"/>
              </a:rPr>
              <a:t>SCRATCH</a:t>
            </a:r>
            <a:endParaRPr lang="en-US" sz="1200" i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110" name="Rectangle 22"/>
          <p:cNvSpPr>
            <a:spLocks noChangeArrowheads="1"/>
          </p:cNvSpPr>
          <p:nvPr/>
        </p:nvSpPr>
        <p:spPr bwMode="auto">
          <a:xfrm>
            <a:off x="6144646" y="2700338"/>
            <a:ext cx="890131" cy="103346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sp>
        <p:nvSpPr>
          <p:cNvPr id="4111" name="Rectangle 23"/>
          <p:cNvSpPr>
            <a:spLocks noChangeArrowheads="1"/>
          </p:cNvSpPr>
          <p:nvPr/>
        </p:nvSpPr>
        <p:spPr bwMode="auto">
          <a:xfrm>
            <a:off x="5156955" y="2700338"/>
            <a:ext cx="890131" cy="103346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1200" i="0" dirty="0">
                <a:solidFill>
                  <a:schemeClr val="bg1"/>
                </a:solidFill>
                <a:latin typeface="Times New Roman" pitchFamily="18" charset="0"/>
              </a:rPr>
              <a:t>SCRATCH</a:t>
            </a:r>
            <a:endParaRPr lang="en-US" sz="1200" i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112" name="Rectangle 24"/>
          <p:cNvSpPr>
            <a:spLocks noChangeArrowheads="1"/>
          </p:cNvSpPr>
          <p:nvPr/>
        </p:nvSpPr>
        <p:spPr bwMode="auto">
          <a:xfrm>
            <a:off x="6096000" y="4114800"/>
            <a:ext cx="890131" cy="103346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graphicFrame>
        <p:nvGraphicFramePr>
          <p:cNvPr id="4098" name="Object 25"/>
          <p:cNvGraphicFramePr>
            <a:graphicFrameLocks noChangeAspect="1"/>
          </p:cNvGraphicFramePr>
          <p:nvPr/>
        </p:nvGraphicFramePr>
        <p:xfrm>
          <a:off x="7155718" y="2700338"/>
          <a:ext cx="890131" cy="1033462"/>
        </p:xfrm>
        <a:graphic>
          <a:graphicData uri="http://schemas.openxmlformats.org/presentationml/2006/ole">
            <p:oleObj spid="_x0000_s3074" r:id="rId4" imgW="2541475" imgH="2541475" progId="">
              <p:embed/>
            </p:oleObj>
          </a:graphicData>
        </a:graphic>
      </p:graphicFrame>
      <p:graphicFrame>
        <p:nvGraphicFramePr>
          <p:cNvPr id="4099" name="Object 30"/>
          <p:cNvGraphicFramePr>
            <a:graphicFrameLocks noChangeAspect="1"/>
          </p:cNvGraphicFramePr>
          <p:nvPr/>
        </p:nvGraphicFramePr>
        <p:xfrm>
          <a:off x="4114800" y="2895600"/>
          <a:ext cx="735326" cy="723900"/>
        </p:xfrm>
        <a:graphic>
          <a:graphicData uri="http://schemas.openxmlformats.org/presentationml/2006/ole">
            <p:oleObj spid="_x0000_s3075" r:id="rId5" imgW="2084010" imgH="1042005" progId="">
              <p:embed/>
            </p:oleObj>
          </a:graphicData>
        </a:graphic>
      </p:graphicFrame>
      <p:graphicFrame>
        <p:nvGraphicFramePr>
          <p:cNvPr id="4100" name="Object 31"/>
          <p:cNvGraphicFramePr>
            <a:graphicFrameLocks noChangeAspect="1"/>
          </p:cNvGraphicFramePr>
          <p:nvPr/>
        </p:nvGraphicFramePr>
        <p:xfrm>
          <a:off x="4114800" y="4191000"/>
          <a:ext cx="735326" cy="723900"/>
        </p:xfrm>
        <a:graphic>
          <a:graphicData uri="http://schemas.openxmlformats.org/presentationml/2006/ole">
            <p:oleObj spid="_x0000_s3076" r:id="rId6" imgW="2084010" imgH="1042005" progId="">
              <p:embed/>
            </p:oleObj>
          </a:graphicData>
        </a:graphic>
      </p:graphicFrame>
      <p:graphicFrame>
        <p:nvGraphicFramePr>
          <p:cNvPr id="4101" name="Object 32"/>
          <p:cNvGraphicFramePr>
            <a:graphicFrameLocks noChangeAspect="1"/>
          </p:cNvGraphicFramePr>
          <p:nvPr/>
        </p:nvGraphicFramePr>
        <p:xfrm>
          <a:off x="6222048" y="2852738"/>
          <a:ext cx="735326" cy="723900"/>
        </p:xfrm>
        <a:graphic>
          <a:graphicData uri="http://schemas.openxmlformats.org/presentationml/2006/ole">
            <p:oleObj spid="_x0000_s3077" r:id="rId7" imgW="2084010" imgH="1042005" progId="">
              <p:embed/>
            </p:oleObj>
          </a:graphicData>
        </a:graphic>
      </p:graphicFrame>
      <p:graphicFrame>
        <p:nvGraphicFramePr>
          <p:cNvPr id="4102" name="Object 33"/>
          <p:cNvGraphicFramePr>
            <a:graphicFrameLocks noChangeAspect="1"/>
          </p:cNvGraphicFramePr>
          <p:nvPr/>
        </p:nvGraphicFramePr>
        <p:xfrm>
          <a:off x="6222048" y="4300538"/>
          <a:ext cx="735326" cy="723900"/>
        </p:xfrm>
        <a:graphic>
          <a:graphicData uri="http://schemas.openxmlformats.org/presentationml/2006/ole">
            <p:oleObj spid="_x0000_s3078" r:id="rId8" imgW="2084010" imgH="1042005" progId="">
              <p:embed/>
            </p:oleObj>
          </a:graphicData>
        </a:graphic>
      </p:graphicFrame>
      <p:sp>
        <p:nvSpPr>
          <p:cNvPr id="4113" name="Rectangle 34"/>
          <p:cNvSpPr>
            <a:spLocks noChangeArrowheads="1"/>
          </p:cNvSpPr>
          <p:nvPr/>
        </p:nvSpPr>
        <p:spPr bwMode="auto">
          <a:xfrm>
            <a:off x="5234357" y="2852738"/>
            <a:ext cx="735326" cy="722312"/>
          </a:xfrm>
          <a:prstGeom prst="rect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sp>
        <p:nvSpPr>
          <p:cNvPr id="4114" name="Rectangle 35"/>
          <p:cNvSpPr>
            <a:spLocks noChangeArrowheads="1"/>
          </p:cNvSpPr>
          <p:nvPr/>
        </p:nvSpPr>
        <p:spPr bwMode="auto">
          <a:xfrm>
            <a:off x="5234357" y="4300538"/>
            <a:ext cx="735326" cy="722312"/>
          </a:xfrm>
          <a:prstGeom prst="rect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graphicFrame>
        <p:nvGraphicFramePr>
          <p:cNvPr id="4103" name="Object 37"/>
          <p:cNvGraphicFramePr>
            <a:graphicFrameLocks noChangeAspect="1"/>
          </p:cNvGraphicFramePr>
          <p:nvPr/>
        </p:nvGraphicFramePr>
        <p:xfrm>
          <a:off x="8408674" y="2895600"/>
          <a:ext cx="735326" cy="723900"/>
        </p:xfrm>
        <a:graphic>
          <a:graphicData uri="http://schemas.openxmlformats.org/presentationml/2006/ole">
            <p:oleObj spid="_x0000_s3079" r:id="rId9" imgW="2084010" imgH="2084010" progId="">
              <p:embed/>
            </p:oleObj>
          </a:graphicData>
        </a:graphic>
      </p:graphicFrame>
      <p:graphicFrame>
        <p:nvGraphicFramePr>
          <p:cNvPr id="4104" name="Object 38"/>
          <p:cNvGraphicFramePr>
            <a:graphicFrameLocks noChangeAspect="1"/>
          </p:cNvGraphicFramePr>
          <p:nvPr/>
        </p:nvGraphicFramePr>
        <p:xfrm>
          <a:off x="8408674" y="4267200"/>
          <a:ext cx="735326" cy="723900"/>
        </p:xfrm>
        <a:graphic>
          <a:graphicData uri="http://schemas.openxmlformats.org/presentationml/2006/ole">
            <p:oleObj spid="_x0000_s3080" r:id="rId10" imgW="2084010" imgH="2084010" progId="">
              <p:embed/>
            </p:oleObj>
          </a:graphicData>
        </a:graphic>
      </p:graphicFrame>
      <p:graphicFrame>
        <p:nvGraphicFramePr>
          <p:cNvPr id="4105" name="Object 40"/>
          <p:cNvGraphicFramePr>
            <a:graphicFrameLocks noChangeAspect="1"/>
          </p:cNvGraphicFramePr>
          <p:nvPr/>
        </p:nvGraphicFramePr>
        <p:xfrm>
          <a:off x="7155718" y="4148138"/>
          <a:ext cx="890131" cy="1033462"/>
        </p:xfrm>
        <a:graphic>
          <a:graphicData uri="http://schemas.openxmlformats.org/presentationml/2006/ole">
            <p:oleObj spid="_x0000_s3081" r:id="rId11" imgW="2541475" imgH="2541475" progId="">
              <p:embed/>
            </p:oleObj>
          </a:graphicData>
        </a:graphic>
      </p:graphicFrame>
      <p:sp>
        <p:nvSpPr>
          <p:cNvPr id="4115" name="Rectangle 46"/>
          <p:cNvSpPr>
            <a:spLocks noChangeArrowheads="1"/>
          </p:cNvSpPr>
          <p:nvPr/>
        </p:nvSpPr>
        <p:spPr bwMode="auto">
          <a:xfrm>
            <a:off x="7228283" y="4148138"/>
            <a:ext cx="735326" cy="1524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sp>
        <p:nvSpPr>
          <p:cNvPr id="4116" name="Line 47"/>
          <p:cNvSpPr>
            <a:spLocks noChangeShapeType="1"/>
          </p:cNvSpPr>
          <p:nvPr/>
        </p:nvSpPr>
        <p:spPr bwMode="auto">
          <a:xfrm>
            <a:off x="6957374" y="3614738"/>
            <a:ext cx="357987" cy="4619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sp>
        <p:nvSpPr>
          <p:cNvPr id="4117" name="Rectangle 48"/>
          <p:cNvSpPr>
            <a:spLocks noChangeArrowheads="1"/>
          </p:cNvSpPr>
          <p:nvPr/>
        </p:nvSpPr>
        <p:spPr bwMode="auto">
          <a:xfrm>
            <a:off x="6222048" y="3427413"/>
            <a:ext cx="735326" cy="1524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sp>
        <p:nvSpPr>
          <p:cNvPr id="4118" name="Rectangle 50"/>
          <p:cNvSpPr>
            <a:spLocks noChangeArrowheads="1"/>
          </p:cNvSpPr>
          <p:nvPr/>
        </p:nvSpPr>
        <p:spPr bwMode="auto">
          <a:xfrm>
            <a:off x="6222048" y="4300538"/>
            <a:ext cx="735326" cy="152400"/>
          </a:xfrm>
          <a:prstGeom prst="rect">
            <a:avLst/>
          </a:prstGeom>
          <a:noFill/>
          <a:ln w="19050">
            <a:solidFill>
              <a:srgbClr val="00FF00"/>
            </a:solidFill>
            <a:prstDash val="lgDash"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sp>
        <p:nvSpPr>
          <p:cNvPr id="4119" name="Rectangle 51"/>
          <p:cNvSpPr>
            <a:spLocks noChangeArrowheads="1"/>
          </p:cNvSpPr>
          <p:nvPr/>
        </p:nvSpPr>
        <p:spPr bwMode="auto">
          <a:xfrm>
            <a:off x="7228283" y="3573463"/>
            <a:ext cx="735326" cy="152400"/>
          </a:xfrm>
          <a:prstGeom prst="rect">
            <a:avLst/>
          </a:prstGeom>
          <a:noFill/>
          <a:ln w="19050">
            <a:solidFill>
              <a:srgbClr val="00FF00"/>
            </a:solidFill>
            <a:prstDash val="lgDash"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sp>
        <p:nvSpPr>
          <p:cNvPr id="4120" name="Line 52"/>
          <p:cNvSpPr>
            <a:spLocks noChangeShapeType="1"/>
          </p:cNvSpPr>
          <p:nvPr/>
        </p:nvSpPr>
        <p:spPr bwMode="auto">
          <a:xfrm flipV="1">
            <a:off x="6957374" y="3789363"/>
            <a:ext cx="357987" cy="511175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  <p:txBody>
          <a:bodyPr wrap="none" lIns="92075" tIns="46038" rIns="92075" bIns="46038" anchor="ctr"/>
          <a:lstStyle/>
          <a:p>
            <a:endParaRPr lang="en-US" sz="1600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4876800" y="3276600"/>
            <a:ext cx="262860" cy="1368425"/>
            <a:chOff x="6306" y="2024"/>
            <a:chExt cx="137" cy="862"/>
          </a:xfrm>
        </p:grpSpPr>
        <p:sp>
          <p:nvSpPr>
            <p:cNvPr id="4132" name="Line 86"/>
            <p:cNvSpPr>
              <a:spLocks noChangeShapeType="1"/>
            </p:cNvSpPr>
            <p:nvPr/>
          </p:nvSpPr>
          <p:spPr bwMode="auto">
            <a:xfrm flipV="1">
              <a:off x="6306" y="2024"/>
              <a:ext cx="137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 lIns="92075" tIns="46038" rIns="92075" bIns="46038" anchor="ctr"/>
            <a:lstStyle/>
            <a:p>
              <a:endParaRPr lang="en-US" sz="1600"/>
            </a:p>
          </p:txBody>
        </p:sp>
        <p:sp>
          <p:nvSpPr>
            <p:cNvPr id="4133" name="Line 87"/>
            <p:cNvSpPr>
              <a:spLocks noChangeShapeType="1"/>
            </p:cNvSpPr>
            <p:nvPr/>
          </p:nvSpPr>
          <p:spPr bwMode="auto">
            <a:xfrm flipV="1">
              <a:off x="6306" y="2886"/>
              <a:ext cx="137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 lIns="92075" tIns="46038" rIns="92075" bIns="46038" anchor="ctr"/>
            <a:lstStyle/>
            <a:p>
              <a:endParaRPr lang="en-US" sz="1600"/>
            </a:p>
          </p:txBody>
        </p:sp>
      </p:grpSp>
      <p:grpSp>
        <p:nvGrpSpPr>
          <p:cNvPr id="3" name="Group 99"/>
          <p:cNvGrpSpPr>
            <a:grpSpLocks/>
          </p:cNvGrpSpPr>
          <p:nvPr/>
        </p:nvGrpSpPr>
        <p:grpSpPr bwMode="auto">
          <a:xfrm>
            <a:off x="6021285" y="3213101"/>
            <a:ext cx="110460" cy="1368425"/>
            <a:chOff x="6306" y="2024"/>
            <a:chExt cx="137" cy="862"/>
          </a:xfrm>
        </p:grpSpPr>
        <p:sp>
          <p:nvSpPr>
            <p:cNvPr id="4130" name="Line 100"/>
            <p:cNvSpPr>
              <a:spLocks noChangeShapeType="1"/>
            </p:cNvSpPr>
            <p:nvPr/>
          </p:nvSpPr>
          <p:spPr bwMode="auto">
            <a:xfrm flipV="1">
              <a:off x="6306" y="2024"/>
              <a:ext cx="137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 lIns="92075" tIns="46038" rIns="92075" bIns="46038" anchor="ctr"/>
            <a:lstStyle/>
            <a:p>
              <a:endParaRPr lang="en-US" sz="1600"/>
            </a:p>
          </p:txBody>
        </p:sp>
        <p:sp>
          <p:nvSpPr>
            <p:cNvPr id="4131" name="Line 101"/>
            <p:cNvSpPr>
              <a:spLocks noChangeShapeType="1"/>
            </p:cNvSpPr>
            <p:nvPr/>
          </p:nvSpPr>
          <p:spPr bwMode="auto">
            <a:xfrm flipV="1">
              <a:off x="6306" y="2886"/>
              <a:ext cx="137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 lIns="92075" tIns="46038" rIns="92075" bIns="46038" anchor="ctr"/>
            <a:lstStyle/>
            <a:p>
              <a:endParaRPr lang="en-US" sz="1600"/>
            </a:p>
          </p:txBody>
        </p: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7021070" y="3213101"/>
            <a:ext cx="110460" cy="1368425"/>
            <a:chOff x="6306" y="2024"/>
            <a:chExt cx="137" cy="862"/>
          </a:xfrm>
        </p:grpSpPr>
        <p:sp>
          <p:nvSpPr>
            <p:cNvPr id="4128" name="Line 103"/>
            <p:cNvSpPr>
              <a:spLocks noChangeShapeType="1"/>
            </p:cNvSpPr>
            <p:nvPr/>
          </p:nvSpPr>
          <p:spPr bwMode="auto">
            <a:xfrm flipV="1">
              <a:off x="6306" y="2024"/>
              <a:ext cx="137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 lIns="92075" tIns="46038" rIns="92075" bIns="46038" anchor="ctr"/>
            <a:lstStyle/>
            <a:p>
              <a:endParaRPr lang="en-US" sz="1600"/>
            </a:p>
          </p:txBody>
        </p:sp>
        <p:sp>
          <p:nvSpPr>
            <p:cNvPr id="4129" name="Line 104"/>
            <p:cNvSpPr>
              <a:spLocks noChangeShapeType="1"/>
            </p:cNvSpPr>
            <p:nvPr/>
          </p:nvSpPr>
          <p:spPr bwMode="auto">
            <a:xfrm flipV="1">
              <a:off x="6306" y="2886"/>
              <a:ext cx="137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 lIns="92075" tIns="46038" rIns="92075" bIns="46038" anchor="ctr"/>
            <a:lstStyle/>
            <a:p>
              <a:endParaRPr lang="en-US" sz="1600"/>
            </a:p>
          </p:txBody>
        </p:sp>
      </p:grpSp>
      <p:grpSp>
        <p:nvGrpSpPr>
          <p:cNvPr id="5" name="Group 105"/>
          <p:cNvGrpSpPr>
            <a:grpSpLocks/>
          </p:cNvGrpSpPr>
          <p:nvPr/>
        </p:nvGrpSpPr>
        <p:grpSpPr bwMode="auto">
          <a:xfrm>
            <a:off x="8045042" y="3213101"/>
            <a:ext cx="336957" cy="1368425"/>
            <a:chOff x="6306" y="2024"/>
            <a:chExt cx="137" cy="862"/>
          </a:xfrm>
        </p:grpSpPr>
        <p:sp>
          <p:nvSpPr>
            <p:cNvPr id="4126" name="Line 106"/>
            <p:cNvSpPr>
              <a:spLocks noChangeShapeType="1"/>
            </p:cNvSpPr>
            <p:nvPr/>
          </p:nvSpPr>
          <p:spPr bwMode="auto">
            <a:xfrm flipV="1">
              <a:off x="6306" y="2024"/>
              <a:ext cx="137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 lIns="92075" tIns="46038" rIns="92075" bIns="46038" anchor="ctr"/>
            <a:lstStyle/>
            <a:p>
              <a:endParaRPr lang="en-US" sz="1600"/>
            </a:p>
          </p:txBody>
        </p:sp>
        <p:sp>
          <p:nvSpPr>
            <p:cNvPr id="4127" name="Line 107"/>
            <p:cNvSpPr>
              <a:spLocks noChangeShapeType="1"/>
            </p:cNvSpPr>
            <p:nvPr/>
          </p:nvSpPr>
          <p:spPr bwMode="auto">
            <a:xfrm flipV="1">
              <a:off x="6306" y="2886"/>
              <a:ext cx="137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 lIns="92075" tIns="46038" rIns="92075" bIns="46038" anchor="ctr"/>
            <a:lstStyle/>
            <a:p>
              <a:endParaRPr lang="en-US" sz="1600"/>
            </a:p>
          </p:txBody>
        </p:sp>
      </p:grpSp>
      <p:sp>
        <p:nvSpPr>
          <p:cNvPr id="4125" name="Rectangle 108"/>
          <p:cNvSpPr>
            <a:spLocks noChangeArrowheads="1"/>
          </p:cNvSpPr>
          <p:nvPr/>
        </p:nvSpPr>
        <p:spPr bwMode="auto">
          <a:xfrm>
            <a:off x="4242635" y="5478463"/>
            <a:ext cx="4901365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sz="2000" i="0" dirty="0">
                <a:solidFill>
                  <a:schemeClr val="tx1">
                    <a:lumMod val="95000"/>
                  </a:schemeClr>
                </a:solidFill>
              </a:rPr>
              <a:t>Also possible: ‘overlapping’ </a:t>
            </a:r>
            <a:r>
              <a:rPr lang="en-US" sz="2000" i="0" dirty="0" smtClean="0">
                <a:solidFill>
                  <a:schemeClr val="tx1">
                    <a:lumMod val="95000"/>
                  </a:schemeClr>
                </a:solidFill>
              </a:rPr>
              <a:t>scatter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sz="2000" i="0" dirty="0" smtClean="0">
                <a:solidFill>
                  <a:schemeClr val="tx1">
                    <a:lumMod val="95000"/>
                  </a:schemeClr>
                </a:solidFill>
              </a:rPr>
              <a:t>But </a:t>
            </a:r>
            <a:r>
              <a:rPr lang="en-US" sz="2000" i="0" dirty="0">
                <a:solidFill>
                  <a:schemeClr val="tx1">
                    <a:lumMod val="95000"/>
                  </a:schemeClr>
                </a:solidFill>
              </a:rPr>
              <a:t>not very useful in iterative filtering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2"/>
          <p:cNvSpPr>
            <a:spLocks noChangeArrowheads="1"/>
          </p:cNvSpPr>
          <p:nvPr/>
        </p:nvSpPr>
        <p:spPr bwMode="auto">
          <a:xfrm>
            <a:off x="457966" y="274638"/>
            <a:ext cx="8533634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defTabSz="449263">
              <a:buClr>
                <a:srgbClr val="CCFFFF"/>
              </a:buClr>
              <a:buSzPct val="100000"/>
            </a:pPr>
            <a:r>
              <a:rPr lang="en-US" sz="3200" i="0" dirty="0" smtClean="0">
                <a:solidFill>
                  <a:srgbClr val="CCFFFF"/>
                </a:solidFill>
              </a:rPr>
              <a:t>Other Imaging Algorithms Are More Complex (2)</a:t>
            </a:r>
            <a:endParaRPr lang="en-US" sz="3200" i="0" dirty="0">
              <a:solidFill>
                <a:srgbClr val="CCFFFF"/>
              </a:solidFill>
            </a:endParaRPr>
          </a:p>
        </p:txBody>
      </p:sp>
      <p:sp>
        <p:nvSpPr>
          <p:cNvPr id="5129" name="Rectangle 3"/>
          <p:cNvSpPr>
            <a:spLocks noChangeArrowheads="1"/>
          </p:cNvSpPr>
          <p:nvPr/>
        </p:nvSpPr>
        <p:spPr bwMode="auto">
          <a:xfrm>
            <a:off x="4206352" y="1700213"/>
            <a:ext cx="493764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i="0" dirty="0"/>
              <a:t>On 2 CPUs (rotation; without b-cast / gather):</a:t>
            </a:r>
          </a:p>
        </p:txBody>
      </p:sp>
      <p:sp>
        <p:nvSpPr>
          <p:cNvPr id="245797" name="Rectangle 37"/>
          <p:cNvSpPr>
            <a:spLocks noChangeArrowheads="1"/>
          </p:cNvSpPr>
          <p:nvPr/>
        </p:nvSpPr>
        <p:spPr bwMode="auto">
          <a:xfrm>
            <a:off x="4207159" y="5767389"/>
            <a:ext cx="4863469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sz="1600" i="0" dirty="0"/>
              <a:t>Potential faster implementations for special cases</a:t>
            </a:r>
          </a:p>
        </p:txBody>
      </p:sp>
      <p:sp>
        <p:nvSpPr>
          <p:cNvPr id="245798" name="Rectangle 38"/>
          <p:cNvSpPr>
            <a:spLocks noChangeArrowheads="1"/>
          </p:cNvSpPr>
          <p:nvPr/>
        </p:nvSpPr>
        <p:spPr bwMode="auto">
          <a:xfrm>
            <a:off x="512793" y="2349500"/>
            <a:ext cx="3474253" cy="3289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Parallel Geometric Transformation on Image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{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Broadcast </a:t>
            </a:r>
            <a:r>
              <a:rPr lang="en-US" sz="1600" i="0" dirty="0" smtClean="0">
                <a:solidFill>
                  <a:srgbClr val="FFFF00"/>
                </a:solidFill>
              </a:rPr>
              <a:t>Image   </a:t>
            </a:r>
            <a:r>
              <a:rPr lang="en-US" sz="1600" i="0" dirty="0">
                <a:solidFill>
                  <a:srgbClr val="FFFF00"/>
                </a:solidFill>
              </a:rPr>
              <a:t>(1)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Create Partial </a:t>
            </a:r>
            <a:r>
              <a:rPr lang="en-US" sz="1600" i="0" dirty="0" smtClean="0">
                <a:solidFill>
                  <a:srgbClr val="FFFF00"/>
                </a:solidFill>
              </a:rPr>
              <a:t>Image    </a:t>
            </a:r>
            <a:r>
              <a:rPr lang="en-US" sz="1600" i="0" dirty="0">
                <a:solidFill>
                  <a:srgbClr val="FFFF00"/>
                </a:solidFill>
              </a:rPr>
              <a:t>(2)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Sequential Transform on Partial </a:t>
            </a:r>
            <a:r>
              <a:rPr lang="en-US" sz="1600" i="0" dirty="0" smtClean="0">
                <a:solidFill>
                  <a:srgbClr val="FFFF00"/>
                </a:solidFill>
              </a:rPr>
              <a:t>	Image </a:t>
            </a:r>
            <a:r>
              <a:rPr lang="en-US" sz="1600" i="0" dirty="0">
                <a:solidFill>
                  <a:srgbClr val="FFFF00"/>
                </a:solidFill>
              </a:rPr>
              <a:t>(3)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	    Gather Result </a:t>
            </a:r>
            <a:r>
              <a:rPr lang="en-US" sz="1600" i="0" dirty="0" smtClean="0">
                <a:solidFill>
                  <a:srgbClr val="FFFF00"/>
                </a:solidFill>
              </a:rPr>
              <a:t>Image   </a:t>
            </a:r>
            <a:r>
              <a:rPr lang="en-US" sz="1600" i="0" dirty="0">
                <a:solidFill>
                  <a:srgbClr val="FFFF00"/>
                </a:solidFill>
              </a:rPr>
              <a:t>(4)</a:t>
            </a:r>
          </a:p>
          <a:p>
            <a:pPr marL="342900" indent="-342900" algn="l" eaLnBrk="1" hangingPunct="1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sz="1600" i="0" dirty="0">
                <a:solidFill>
                  <a:srgbClr val="FFFF00"/>
                </a:solidFill>
              </a:rPr>
              <a:t>}</a:t>
            </a:r>
          </a:p>
        </p:txBody>
      </p:sp>
      <p:graphicFrame>
        <p:nvGraphicFramePr>
          <p:cNvPr id="5122" name="Object 39"/>
          <p:cNvGraphicFramePr>
            <a:graphicFrameLocks noChangeAspect="1"/>
          </p:cNvGraphicFramePr>
          <p:nvPr/>
        </p:nvGraphicFramePr>
        <p:xfrm>
          <a:off x="4425660" y="4141788"/>
          <a:ext cx="735326" cy="1447800"/>
        </p:xfrm>
        <a:graphic>
          <a:graphicData uri="http://schemas.openxmlformats.org/presentationml/2006/ole">
            <p:oleObj spid="_x0000_s4098" r:id="rId4" imgW="2084010" imgH="2084010" progId="">
              <p:embed/>
            </p:oleObj>
          </a:graphicData>
        </a:graphic>
      </p:graphicFrame>
      <p:graphicFrame>
        <p:nvGraphicFramePr>
          <p:cNvPr id="5123" name="Object 40"/>
          <p:cNvGraphicFramePr>
            <a:graphicFrameLocks noChangeAspect="1"/>
          </p:cNvGraphicFramePr>
          <p:nvPr/>
        </p:nvGraphicFramePr>
        <p:xfrm>
          <a:off x="4425660" y="2349500"/>
          <a:ext cx="735326" cy="1447800"/>
        </p:xfrm>
        <a:graphic>
          <a:graphicData uri="http://schemas.openxmlformats.org/presentationml/2006/ole">
            <p:oleObj spid="_x0000_s4099" r:id="rId5" imgW="2084010" imgH="2084010" progId="">
              <p:embed/>
            </p:oleObj>
          </a:graphicData>
        </a:graphic>
      </p:graphicFrame>
      <p:sp>
        <p:nvSpPr>
          <p:cNvPr id="5132" name="Line 41"/>
          <p:cNvSpPr>
            <a:spLocks noChangeShapeType="1"/>
          </p:cNvSpPr>
          <p:nvPr/>
        </p:nvSpPr>
        <p:spPr bwMode="auto">
          <a:xfrm>
            <a:off x="6941248" y="4827588"/>
            <a:ext cx="42571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 sz="1600"/>
          </a:p>
        </p:txBody>
      </p:sp>
      <p:graphicFrame>
        <p:nvGraphicFramePr>
          <p:cNvPr id="5124" name="Object 42"/>
          <p:cNvGraphicFramePr>
            <a:graphicFrameLocks noChangeAspect="1"/>
          </p:cNvGraphicFramePr>
          <p:nvPr/>
        </p:nvGraphicFramePr>
        <p:xfrm>
          <a:off x="7483068" y="2578101"/>
          <a:ext cx="1013491" cy="993775"/>
        </p:xfrm>
        <a:graphic>
          <a:graphicData uri="http://schemas.openxmlformats.org/presentationml/2006/ole">
            <p:oleObj spid="_x0000_s4100" r:id="rId6" imgW="2922697" imgH="2909989" progId="">
              <p:embed/>
            </p:oleObj>
          </a:graphicData>
        </a:graphic>
      </p:graphicFrame>
      <p:graphicFrame>
        <p:nvGraphicFramePr>
          <p:cNvPr id="5125" name="Object 43"/>
          <p:cNvGraphicFramePr>
            <a:graphicFrameLocks noChangeAspect="1"/>
          </p:cNvGraphicFramePr>
          <p:nvPr/>
        </p:nvGraphicFramePr>
        <p:xfrm>
          <a:off x="5818909" y="2578100"/>
          <a:ext cx="1006235" cy="990600"/>
        </p:xfrm>
        <a:graphic>
          <a:graphicData uri="http://schemas.openxmlformats.org/presentationml/2006/ole">
            <p:oleObj spid="_x0000_s4101" r:id="rId7" imgW="2948112" imgH="2948112" progId="">
              <p:embed/>
            </p:oleObj>
          </a:graphicData>
        </a:graphic>
      </p:graphicFrame>
      <p:graphicFrame>
        <p:nvGraphicFramePr>
          <p:cNvPr id="5126" name="Object 44"/>
          <p:cNvGraphicFramePr>
            <a:graphicFrameLocks noChangeAspect="1"/>
          </p:cNvGraphicFramePr>
          <p:nvPr/>
        </p:nvGraphicFramePr>
        <p:xfrm>
          <a:off x="5818909" y="4370388"/>
          <a:ext cx="1006235" cy="990600"/>
        </p:xfrm>
        <a:graphic>
          <a:graphicData uri="http://schemas.openxmlformats.org/presentationml/2006/ole">
            <p:oleObj spid="_x0000_s4102" r:id="rId8" imgW="2948112" imgH="2948112" progId="">
              <p:embed/>
            </p:oleObj>
          </a:graphicData>
        </a:graphic>
      </p:graphicFrame>
      <p:sp>
        <p:nvSpPr>
          <p:cNvPr id="5133" name="Line 45"/>
          <p:cNvSpPr>
            <a:spLocks noChangeShapeType="1"/>
          </p:cNvSpPr>
          <p:nvPr/>
        </p:nvSpPr>
        <p:spPr bwMode="auto">
          <a:xfrm>
            <a:off x="6941248" y="3111500"/>
            <a:ext cx="42571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 sz="1600"/>
          </a:p>
        </p:txBody>
      </p:sp>
      <p:sp>
        <p:nvSpPr>
          <p:cNvPr id="5134" name="Line 46"/>
          <p:cNvSpPr>
            <a:spLocks noChangeShapeType="1"/>
          </p:cNvSpPr>
          <p:nvPr/>
        </p:nvSpPr>
        <p:spPr bwMode="auto">
          <a:xfrm>
            <a:off x="5277090" y="3111500"/>
            <a:ext cx="42571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 sz="1600"/>
          </a:p>
        </p:txBody>
      </p:sp>
      <p:graphicFrame>
        <p:nvGraphicFramePr>
          <p:cNvPr id="5127" name="Object 47"/>
          <p:cNvGraphicFramePr>
            <a:graphicFrameLocks noChangeAspect="1"/>
          </p:cNvGraphicFramePr>
          <p:nvPr/>
        </p:nvGraphicFramePr>
        <p:xfrm>
          <a:off x="7483068" y="4370389"/>
          <a:ext cx="1013491" cy="993775"/>
        </p:xfrm>
        <a:graphic>
          <a:graphicData uri="http://schemas.openxmlformats.org/presentationml/2006/ole">
            <p:oleObj spid="_x0000_s4103" r:id="rId9" imgW="2922697" imgH="2909989" progId="">
              <p:embed/>
            </p:oleObj>
          </a:graphicData>
        </a:graphic>
      </p:graphicFrame>
      <p:sp>
        <p:nvSpPr>
          <p:cNvPr id="5135" name="Line 48"/>
          <p:cNvSpPr>
            <a:spLocks noChangeShapeType="1"/>
          </p:cNvSpPr>
          <p:nvPr/>
        </p:nvSpPr>
        <p:spPr bwMode="auto">
          <a:xfrm>
            <a:off x="5277090" y="4827588"/>
            <a:ext cx="42571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 sz="1600"/>
          </a:p>
        </p:txBody>
      </p:sp>
      <p:sp>
        <p:nvSpPr>
          <p:cNvPr id="5136" name="Text Box 49"/>
          <p:cNvSpPr txBox="1">
            <a:spLocks noChangeArrowheads="1"/>
          </p:cNvSpPr>
          <p:nvPr/>
        </p:nvSpPr>
        <p:spPr bwMode="auto">
          <a:xfrm>
            <a:off x="5867400" y="2730501"/>
            <a:ext cx="990599" cy="63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1600" i="0" dirty="0">
                <a:solidFill>
                  <a:schemeClr val="bg1"/>
                </a:solidFill>
                <a:latin typeface="Times New Roman" pitchFamily="18" charset="0"/>
              </a:rPr>
              <a:t>RESULT</a:t>
            </a:r>
          </a:p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1600" i="0" dirty="0">
                <a:solidFill>
                  <a:schemeClr val="bg1"/>
                </a:solidFill>
                <a:latin typeface="Times New Roman" pitchFamily="18" charset="0"/>
              </a:rPr>
              <a:t>IMAGE</a:t>
            </a:r>
          </a:p>
        </p:txBody>
      </p:sp>
      <p:sp>
        <p:nvSpPr>
          <p:cNvPr id="5137" name="Text Box 50"/>
          <p:cNvSpPr txBox="1">
            <a:spLocks noChangeArrowheads="1"/>
          </p:cNvSpPr>
          <p:nvPr/>
        </p:nvSpPr>
        <p:spPr bwMode="auto">
          <a:xfrm>
            <a:off x="5867400" y="4522788"/>
            <a:ext cx="1123461" cy="63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1600" i="0" dirty="0">
                <a:solidFill>
                  <a:schemeClr val="bg1"/>
                </a:solidFill>
                <a:latin typeface="Times New Roman" pitchFamily="18" charset="0"/>
              </a:rPr>
              <a:t>RESULT</a:t>
            </a:r>
          </a:p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1600" i="0" dirty="0">
                <a:solidFill>
                  <a:schemeClr val="bg1"/>
                </a:solidFill>
                <a:latin typeface="Times New Roman" pitchFamily="18" charset="0"/>
              </a:rPr>
              <a:t>IMAGE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457966" y="274638"/>
            <a:ext cx="8228068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>
                <a:srgbClr val="CCFFFF"/>
              </a:buClr>
              <a:buSzPct val="100000"/>
              <a:buFont typeface="Arial" charset="0"/>
              <a:buNone/>
            </a:pPr>
            <a:r>
              <a:rPr lang="en-US" sz="4400" i="0">
                <a:solidFill>
                  <a:srgbClr val="CCFFFF"/>
                </a:solidFill>
              </a:rPr>
              <a:t>More Challenging: Separable Recursive Filtering (2 x 1-D)</a:t>
            </a: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516824" y="1957388"/>
            <a:ext cx="930975" cy="914400"/>
            <a:chOff x="768" y="2064"/>
            <a:chExt cx="864" cy="576"/>
          </a:xfrm>
        </p:grpSpPr>
        <p:sp>
          <p:nvSpPr>
            <p:cNvPr id="37034" name="Rectangle 65"/>
            <p:cNvSpPr>
              <a:spLocks noChangeArrowheads="1"/>
            </p:cNvSpPr>
            <p:nvPr/>
          </p:nvSpPr>
          <p:spPr bwMode="auto">
            <a:xfrm>
              <a:off x="768" y="2544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35" name="Rectangle 66"/>
            <p:cNvSpPr>
              <a:spLocks noChangeArrowheads="1"/>
            </p:cNvSpPr>
            <p:nvPr/>
          </p:nvSpPr>
          <p:spPr bwMode="auto">
            <a:xfrm>
              <a:off x="768" y="2448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36" name="Rectangle 67"/>
            <p:cNvSpPr>
              <a:spLocks noChangeArrowheads="1"/>
            </p:cNvSpPr>
            <p:nvPr/>
          </p:nvSpPr>
          <p:spPr bwMode="auto">
            <a:xfrm>
              <a:off x="864" y="2544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37" name="Rectangle 68"/>
            <p:cNvSpPr>
              <a:spLocks noChangeArrowheads="1"/>
            </p:cNvSpPr>
            <p:nvPr/>
          </p:nvSpPr>
          <p:spPr bwMode="auto">
            <a:xfrm>
              <a:off x="768" y="2352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38" name="Rectangle 69"/>
            <p:cNvSpPr>
              <a:spLocks noChangeArrowheads="1"/>
            </p:cNvSpPr>
            <p:nvPr/>
          </p:nvSpPr>
          <p:spPr bwMode="auto">
            <a:xfrm>
              <a:off x="864" y="2448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39" name="Rectangle 70"/>
            <p:cNvSpPr>
              <a:spLocks noChangeArrowheads="1"/>
            </p:cNvSpPr>
            <p:nvPr/>
          </p:nvSpPr>
          <p:spPr bwMode="auto">
            <a:xfrm>
              <a:off x="960" y="2544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0" name="Rectangle 71"/>
            <p:cNvSpPr>
              <a:spLocks noChangeArrowheads="1"/>
            </p:cNvSpPr>
            <p:nvPr/>
          </p:nvSpPr>
          <p:spPr bwMode="auto">
            <a:xfrm>
              <a:off x="768" y="2160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1" name="Rectangle 72"/>
            <p:cNvSpPr>
              <a:spLocks noChangeArrowheads="1"/>
            </p:cNvSpPr>
            <p:nvPr/>
          </p:nvSpPr>
          <p:spPr bwMode="auto">
            <a:xfrm>
              <a:off x="864" y="225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2" name="Rectangle 73"/>
            <p:cNvSpPr>
              <a:spLocks noChangeArrowheads="1"/>
            </p:cNvSpPr>
            <p:nvPr/>
          </p:nvSpPr>
          <p:spPr bwMode="auto">
            <a:xfrm>
              <a:off x="960" y="2352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3" name="Rectangle 74"/>
            <p:cNvSpPr>
              <a:spLocks noChangeArrowheads="1"/>
            </p:cNvSpPr>
            <p:nvPr/>
          </p:nvSpPr>
          <p:spPr bwMode="auto">
            <a:xfrm>
              <a:off x="1056" y="2448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4" name="Rectangle 75"/>
            <p:cNvSpPr>
              <a:spLocks noChangeArrowheads="1"/>
            </p:cNvSpPr>
            <p:nvPr/>
          </p:nvSpPr>
          <p:spPr bwMode="auto">
            <a:xfrm>
              <a:off x="1152" y="2544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5" name="Rectangle 76"/>
            <p:cNvSpPr>
              <a:spLocks noChangeArrowheads="1"/>
            </p:cNvSpPr>
            <p:nvPr/>
          </p:nvSpPr>
          <p:spPr bwMode="auto">
            <a:xfrm>
              <a:off x="768" y="2256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6" name="Rectangle 77"/>
            <p:cNvSpPr>
              <a:spLocks noChangeArrowheads="1"/>
            </p:cNvSpPr>
            <p:nvPr/>
          </p:nvSpPr>
          <p:spPr bwMode="auto">
            <a:xfrm>
              <a:off x="864" y="2352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7" name="Rectangle 78"/>
            <p:cNvSpPr>
              <a:spLocks noChangeArrowheads="1"/>
            </p:cNvSpPr>
            <p:nvPr/>
          </p:nvSpPr>
          <p:spPr bwMode="auto">
            <a:xfrm>
              <a:off x="960" y="2448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8" name="Rectangle 79"/>
            <p:cNvSpPr>
              <a:spLocks noChangeArrowheads="1"/>
            </p:cNvSpPr>
            <p:nvPr/>
          </p:nvSpPr>
          <p:spPr bwMode="auto">
            <a:xfrm>
              <a:off x="1056" y="2544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9" name="Rectangle 80"/>
            <p:cNvSpPr>
              <a:spLocks noChangeArrowheads="1"/>
            </p:cNvSpPr>
            <p:nvPr/>
          </p:nvSpPr>
          <p:spPr bwMode="auto">
            <a:xfrm>
              <a:off x="768" y="206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0" name="Rectangle 81"/>
            <p:cNvSpPr>
              <a:spLocks noChangeArrowheads="1"/>
            </p:cNvSpPr>
            <p:nvPr/>
          </p:nvSpPr>
          <p:spPr bwMode="auto">
            <a:xfrm>
              <a:off x="864" y="2160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1" name="Rectangle 82"/>
            <p:cNvSpPr>
              <a:spLocks noChangeArrowheads="1"/>
            </p:cNvSpPr>
            <p:nvPr/>
          </p:nvSpPr>
          <p:spPr bwMode="auto">
            <a:xfrm>
              <a:off x="960" y="2256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2" name="Rectangle 83"/>
            <p:cNvSpPr>
              <a:spLocks noChangeArrowheads="1"/>
            </p:cNvSpPr>
            <p:nvPr/>
          </p:nvSpPr>
          <p:spPr bwMode="auto">
            <a:xfrm>
              <a:off x="1056" y="2352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3" name="Rectangle 84"/>
            <p:cNvSpPr>
              <a:spLocks noChangeArrowheads="1"/>
            </p:cNvSpPr>
            <p:nvPr/>
          </p:nvSpPr>
          <p:spPr bwMode="auto">
            <a:xfrm>
              <a:off x="1152" y="2448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4" name="Rectangle 85"/>
            <p:cNvSpPr>
              <a:spLocks noChangeArrowheads="1"/>
            </p:cNvSpPr>
            <p:nvPr/>
          </p:nvSpPr>
          <p:spPr bwMode="auto">
            <a:xfrm>
              <a:off x="1248" y="254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5" name="Rectangle 86"/>
            <p:cNvSpPr>
              <a:spLocks noChangeArrowheads="1"/>
            </p:cNvSpPr>
            <p:nvPr/>
          </p:nvSpPr>
          <p:spPr bwMode="auto">
            <a:xfrm>
              <a:off x="864" y="206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6" name="Rectangle 87"/>
            <p:cNvSpPr>
              <a:spLocks noChangeArrowheads="1"/>
            </p:cNvSpPr>
            <p:nvPr/>
          </p:nvSpPr>
          <p:spPr bwMode="auto">
            <a:xfrm>
              <a:off x="960" y="216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7" name="Rectangle 88"/>
            <p:cNvSpPr>
              <a:spLocks noChangeArrowheads="1"/>
            </p:cNvSpPr>
            <p:nvPr/>
          </p:nvSpPr>
          <p:spPr bwMode="auto">
            <a:xfrm>
              <a:off x="1056" y="2256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8" name="Rectangle 89"/>
            <p:cNvSpPr>
              <a:spLocks noChangeArrowheads="1"/>
            </p:cNvSpPr>
            <p:nvPr/>
          </p:nvSpPr>
          <p:spPr bwMode="auto">
            <a:xfrm>
              <a:off x="1152" y="235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9" name="Rectangle 90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0" name="Rectangle 91"/>
            <p:cNvSpPr>
              <a:spLocks noChangeArrowheads="1"/>
            </p:cNvSpPr>
            <p:nvPr/>
          </p:nvSpPr>
          <p:spPr bwMode="auto">
            <a:xfrm>
              <a:off x="1344" y="254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1" name="Rectangle 92"/>
            <p:cNvSpPr>
              <a:spLocks noChangeArrowheads="1"/>
            </p:cNvSpPr>
            <p:nvPr/>
          </p:nvSpPr>
          <p:spPr bwMode="auto">
            <a:xfrm>
              <a:off x="960" y="206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2" name="Rectangle 93"/>
            <p:cNvSpPr>
              <a:spLocks noChangeArrowheads="1"/>
            </p:cNvSpPr>
            <p:nvPr/>
          </p:nvSpPr>
          <p:spPr bwMode="auto">
            <a:xfrm>
              <a:off x="1056" y="2160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3" name="Rectangle 94"/>
            <p:cNvSpPr>
              <a:spLocks noChangeArrowheads="1"/>
            </p:cNvSpPr>
            <p:nvPr/>
          </p:nvSpPr>
          <p:spPr bwMode="auto">
            <a:xfrm>
              <a:off x="1152" y="2256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4" name="Rectangle 95"/>
            <p:cNvSpPr>
              <a:spLocks noChangeArrowheads="1"/>
            </p:cNvSpPr>
            <p:nvPr/>
          </p:nvSpPr>
          <p:spPr bwMode="auto">
            <a:xfrm>
              <a:off x="1248" y="2352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5" name="Rectangle 96"/>
            <p:cNvSpPr>
              <a:spLocks noChangeArrowheads="1"/>
            </p:cNvSpPr>
            <p:nvPr/>
          </p:nvSpPr>
          <p:spPr bwMode="auto">
            <a:xfrm>
              <a:off x="1344" y="2448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6" name="Rectangle 97"/>
            <p:cNvSpPr>
              <a:spLocks noChangeArrowheads="1"/>
            </p:cNvSpPr>
            <p:nvPr/>
          </p:nvSpPr>
          <p:spPr bwMode="auto">
            <a:xfrm>
              <a:off x="1440" y="254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7" name="Rectangle 98"/>
            <p:cNvSpPr>
              <a:spLocks noChangeArrowheads="1"/>
            </p:cNvSpPr>
            <p:nvPr/>
          </p:nvSpPr>
          <p:spPr bwMode="auto">
            <a:xfrm>
              <a:off x="1536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8" name="Rectangle 99"/>
            <p:cNvSpPr>
              <a:spLocks noChangeArrowheads="1"/>
            </p:cNvSpPr>
            <p:nvPr/>
          </p:nvSpPr>
          <p:spPr bwMode="auto">
            <a:xfrm>
              <a:off x="1440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9" name="Rectangle 100"/>
            <p:cNvSpPr>
              <a:spLocks noChangeArrowheads="1"/>
            </p:cNvSpPr>
            <p:nvPr/>
          </p:nvSpPr>
          <p:spPr bwMode="auto">
            <a:xfrm>
              <a:off x="1536" y="216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0" name="Rectangle 101"/>
            <p:cNvSpPr>
              <a:spLocks noChangeArrowheads="1"/>
            </p:cNvSpPr>
            <p:nvPr/>
          </p:nvSpPr>
          <p:spPr bwMode="auto">
            <a:xfrm>
              <a:off x="1344" y="2064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1" name="Rectangle 102"/>
            <p:cNvSpPr>
              <a:spLocks noChangeArrowheads="1"/>
            </p:cNvSpPr>
            <p:nvPr/>
          </p:nvSpPr>
          <p:spPr bwMode="auto">
            <a:xfrm>
              <a:off x="1440" y="2160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2" name="Rectangle 103"/>
            <p:cNvSpPr>
              <a:spLocks noChangeArrowheads="1"/>
            </p:cNvSpPr>
            <p:nvPr/>
          </p:nvSpPr>
          <p:spPr bwMode="auto">
            <a:xfrm>
              <a:off x="1536" y="2256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3" name="Rectangle 104"/>
            <p:cNvSpPr>
              <a:spLocks noChangeArrowheads="1"/>
            </p:cNvSpPr>
            <p:nvPr/>
          </p:nvSpPr>
          <p:spPr bwMode="auto">
            <a:xfrm>
              <a:off x="1248" y="2064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4" name="Rectangle 105"/>
            <p:cNvSpPr>
              <a:spLocks noChangeArrowheads="1"/>
            </p:cNvSpPr>
            <p:nvPr/>
          </p:nvSpPr>
          <p:spPr bwMode="auto">
            <a:xfrm>
              <a:off x="1344" y="216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5" name="Rectangle 106"/>
            <p:cNvSpPr>
              <a:spLocks noChangeArrowheads="1"/>
            </p:cNvSpPr>
            <p:nvPr/>
          </p:nvSpPr>
          <p:spPr bwMode="auto">
            <a:xfrm>
              <a:off x="1440" y="2256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6" name="Rectangle 107"/>
            <p:cNvSpPr>
              <a:spLocks noChangeArrowheads="1"/>
            </p:cNvSpPr>
            <p:nvPr/>
          </p:nvSpPr>
          <p:spPr bwMode="auto">
            <a:xfrm>
              <a:off x="1536" y="2352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7" name="Rectangle 108"/>
            <p:cNvSpPr>
              <a:spLocks noChangeArrowheads="1"/>
            </p:cNvSpPr>
            <p:nvPr/>
          </p:nvSpPr>
          <p:spPr bwMode="auto">
            <a:xfrm>
              <a:off x="1152" y="2064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8" name="Rectangle 109"/>
            <p:cNvSpPr>
              <a:spLocks noChangeArrowheads="1"/>
            </p:cNvSpPr>
            <p:nvPr/>
          </p:nvSpPr>
          <p:spPr bwMode="auto">
            <a:xfrm>
              <a:off x="1248" y="2160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9" name="Rectangle 110"/>
            <p:cNvSpPr>
              <a:spLocks noChangeArrowheads="1"/>
            </p:cNvSpPr>
            <p:nvPr/>
          </p:nvSpPr>
          <p:spPr bwMode="auto">
            <a:xfrm>
              <a:off x="1344" y="2256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0" name="Rectangle 111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1" name="Rectangle 112"/>
            <p:cNvSpPr>
              <a:spLocks noChangeArrowheads="1"/>
            </p:cNvSpPr>
            <p:nvPr/>
          </p:nvSpPr>
          <p:spPr bwMode="auto">
            <a:xfrm>
              <a:off x="1536" y="2448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2" name="Rectangle 113"/>
            <p:cNvSpPr>
              <a:spLocks noChangeArrowheads="1"/>
            </p:cNvSpPr>
            <p:nvPr/>
          </p:nvSpPr>
          <p:spPr bwMode="auto">
            <a:xfrm>
              <a:off x="1056" y="206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3" name="Rectangle 114"/>
            <p:cNvSpPr>
              <a:spLocks noChangeArrowheads="1"/>
            </p:cNvSpPr>
            <p:nvPr/>
          </p:nvSpPr>
          <p:spPr bwMode="auto">
            <a:xfrm>
              <a:off x="1152" y="2160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4" name="Rectangle 115"/>
            <p:cNvSpPr>
              <a:spLocks noChangeArrowheads="1"/>
            </p:cNvSpPr>
            <p:nvPr/>
          </p:nvSpPr>
          <p:spPr bwMode="auto">
            <a:xfrm>
              <a:off x="1536" y="254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5" name="Rectangle 116"/>
            <p:cNvSpPr>
              <a:spLocks noChangeArrowheads="1"/>
            </p:cNvSpPr>
            <p:nvPr/>
          </p:nvSpPr>
          <p:spPr bwMode="auto">
            <a:xfrm>
              <a:off x="1440" y="2448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6" name="Rectangle 117"/>
            <p:cNvSpPr>
              <a:spLocks noChangeArrowheads="1"/>
            </p:cNvSpPr>
            <p:nvPr/>
          </p:nvSpPr>
          <p:spPr bwMode="auto">
            <a:xfrm>
              <a:off x="1344" y="2352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7" name="Rectangle 118"/>
            <p:cNvSpPr>
              <a:spLocks noChangeArrowheads="1"/>
            </p:cNvSpPr>
            <p:nvPr/>
          </p:nvSpPr>
          <p:spPr bwMode="auto">
            <a:xfrm>
              <a:off x="1248" y="225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8" name="Rectangle 119"/>
            <p:cNvSpPr>
              <a:spLocks noChangeArrowheads="1"/>
            </p:cNvSpPr>
            <p:nvPr/>
          </p:nvSpPr>
          <p:spPr bwMode="auto">
            <a:xfrm>
              <a:off x="768" y="2064"/>
              <a:ext cx="864" cy="57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9" name="Line 120"/>
            <p:cNvSpPr>
              <a:spLocks noChangeShapeType="1"/>
            </p:cNvSpPr>
            <p:nvPr/>
          </p:nvSpPr>
          <p:spPr bwMode="auto">
            <a:xfrm>
              <a:off x="768" y="2160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0" name="Line 121"/>
            <p:cNvSpPr>
              <a:spLocks noChangeShapeType="1"/>
            </p:cNvSpPr>
            <p:nvPr/>
          </p:nvSpPr>
          <p:spPr bwMode="auto">
            <a:xfrm>
              <a:off x="768" y="2256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1" name="Line 122"/>
            <p:cNvSpPr>
              <a:spLocks noChangeShapeType="1"/>
            </p:cNvSpPr>
            <p:nvPr/>
          </p:nvSpPr>
          <p:spPr bwMode="auto">
            <a:xfrm>
              <a:off x="768" y="2352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2" name="Line 123"/>
            <p:cNvSpPr>
              <a:spLocks noChangeShapeType="1"/>
            </p:cNvSpPr>
            <p:nvPr/>
          </p:nvSpPr>
          <p:spPr bwMode="auto">
            <a:xfrm>
              <a:off x="768" y="2448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3" name="Line 124"/>
            <p:cNvSpPr>
              <a:spLocks noChangeShapeType="1"/>
            </p:cNvSpPr>
            <p:nvPr/>
          </p:nvSpPr>
          <p:spPr bwMode="auto">
            <a:xfrm>
              <a:off x="768" y="2544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4" name="Line 125"/>
            <p:cNvSpPr>
              <a:spLocks noChangeShapeType="1"/>
            </p:cNvSpPr>
            <p:nvPr/>
          </p:nvSpPr>
          <p:spPr bwMode="auto">
            <a:xfrm flipV="1">
              <a:off x="86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5" name="Line 126"/>
            <p:cNvSpPr>
              <a:spLocks noChangeShapeType="1"/>
            </p:cNvSpPr>
            <p:nvPr/>
          </p:nvSpPr>
          <p:spPr bwMode="auto">
            <a:xfrm flipV="1">
              <a:off x="96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6" name="Line 127"/>
            <p:cNvSpPr>
              <a:spLocks noChangeShapeType="1"/>
            </p:cNvSpPr>
            <p:nvPr/>
          </p:nvSpPr>
          <p:spPr bwMode="auto">
            <a:xfrm flipV="1">
              <a:off x="105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7" name="Line 128"/>
            <p:cNvSpPr>
              <a:spLocks noChangeShapeType="1"/>
            </p:cNvSpPr>
            <p:nvPr/>
          </p:nvSpPr>
          <p:spPr bwMode="auto">
            <a:xfrm flipV="1">
              <a:off x="1152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8" name="Line 129"/>
            <p:cNvSpPr>
              <a:spLocks noChangeShapeType="1"/>
            </p:cNvSpPr>
            <p:nvPr/>
          </p:nvSpPr>
          <p:spPr bwMode="auto">
            <a:xfrm flipV="1">
              <a:off x="1248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9" name="Line 130"/>
            <p:cNvSpPr>
              <a:spLocks noChangeShapeType="1"/>
            </p:cNvSpPr>
            <p:nvPr/>
          </p:nvSpPr>
          <p:spPr bwMode="auto">
            <a:xfrm flipV="1">
              <a:off x="134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00" name="Line 131"/>
            <p:cNvSpPr>
              <a:spLocks noChangeShapeType="1"/>
            </p:cNvSpPr>
            <p:nvPr/>
          </p:nvSpPr>
          <p:spPr bwMode="auto">
            <a:xfrm flipV="1">
              <a:off x="144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01" name="Line 132"/>
            <p:cNvSpPr>
              <a:spLocks noChangeShapeType="1"/>
            </p:cNvSpPr>
            <p:nvPr/>
          </p:nvSpPr>
          <p:spPr bwMode="auto">
            <a:xfrm flipV="1">
              <a:off x="153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868" name="Oval 133"/>
          <p:cNvSpPr>
            <a:spLocks noChangeArrowheads="1"/>
          </p:cNvSpPr>
          <p:nvPr/>
        </p:nvSpPr>
        <p:spPr bwMode="auto">
          <a:xfrm>
            <a:off x="439422" y="1804988"/>
            <a:ext cx="387013" cy="7620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Rectangle 134"/>
          <p:cNvSpPr>
            <a:spLocks noChangeArrowheads="1"/>
          </p:cNvSpPr>
          <p:nvPr/>
        </p:nvSpPr>
        <p:spPr bwMode="auto">
          <a:xfrm>
            <a:off x="2489787" y="2109788"/>
            <a:ext cx="77403" cy="152400"/>
          </a:xfrm>
          <a:prstGeom prst="rect">
            <a:avLst/>
          </a:prstGeom>
          <a:solidFill>
            <a:srgbClr val="0000FF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Rectangle 135"/>
          <p:cNvSpPr>
            <a:spLocks noChangeArrowheads="1"/>
          </p:cNvSpPr>
          <p:nvPr/>
        </p:nvSpPr>
        <p:spPr bwMode="auto">
          <a:xfrm>
            <a:off x="2334981" y="2262188"/>
            <a:ext cx="77403" cy="152400"/>
          </a:xfrm>
          <a:prstGeom prst="rect">
            <a:avLst/>
          </a:prstGeom>
          <a:solidFill>
            <a:srgbClr val="00CCFF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136"/>
          <p:cNvSpPr>
            <a:spLocks noChangeArrowheads="1"/>
          </p:cNvSpPr>
          <p:nvPr/>
        </p:nvSpPr>
        <p:spPr bwMode="auto">
          <a:xfrm>
            <a:off x="2412384" y="2109788"/>
            <a:ext cx="77403" cy="1524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137"/>
          <p:cNvSpPr>
            <a:spLocks noChangeArrowheads="1"/>
          </p:cNvSpPr>
          <p:nvPr/>
        </p:nvSpPr>
        <p:spPr bwMode="auto">
          <a:xfrm>
            <a:off x="2334981" y="1957388"/>
            <a:ext cx="77403" cy="152400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138"/>
          <p:cNvSpPr>
            <a:spLocks noChangeArrowheads="1"/>
          </p:cNvSpPr>
          <p:nvPr/>
        </p:nvSpPr>
        <p:spPr bwMode="auto">
          <a:xfrm>
            <a:off x="2412384" y="1957388"/>
            <a:ext cx="77403" cy="152400"/>
          </a:xfrm>
          <a:prstGeom prst="rect">
            <a:avLst/>
          </a:prstGeom>
          <a:solidFill>
            <a:srgbClr val="000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Rectangle 139"/>
          <p:cNvSpPr>
            <a:spLocks noChangeArrowheads="1"/>
          </p:cNvSpPr>
          <p:nvPr/>
        </p:nvSpPr>
        <p:spPr bwMode="auto">
          <a:xfrm>
            <a:off x="2412384" y="2262188"/>
            <a:ext cx="77403" cy="152400"/>
          </a:xfrm>
          <a:prstGeom prst="rect">
            <a:avLst/>
          </a:prstGeom>
          <a:solidFill>
            <a:srgbClr val="800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Rectangle 140"/>
          <p:cNvSpPr>
            <a:spLocks noChangeArrowheads="1"/>
          </p:cNvSpPr>
          <p:nvPr/>
        </p:nvSpPr>
        <p:spPr bwMode="auto">
          <a:xfrm>
            <a:off x="2489787" y="1957388"/>
            <a:ext cx="77403" cy="152400"/>
          </a:xfrm>
          <a:prstGeom prst="rect">
            <a:avLst/>
          </a:prstGeom>
          <a:solidFill>
            <a:srgbClr val="9933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Rectangle 141"/>
          <p:cNvSpPr>
            <a:spLocks noChangeArrowheads="1"/>
          </p:cNvSpPr>
          <p:nvPr/>
        </p:nvSpPr>
        <p:spPr bwMode="auto">
          <a:xfrm>
            <a:off x="2489787" y="2262188"/>
            <a:ext cx="77403" cy="1524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Rectangle 142"/>
          <p:cNvSpPr>
            <a:spLocks noChangeArrowheads="1"/>
          </p:cNvSpPr>
          <p:nvPr/>
        </p:nvSpPr>
        <p:spPr bwMode="auto">
          <a:xfrm>
            <a:off x="2334981" y="2109788"/>
            <a:ext cx="77403" cy="152400"/>
          </a:xfrm>
          <a:prstGeom prst="rect">
            <a:avLst/>
          </a:prstGeom>
          <a:solidFill>
            <a:srgbClr val="FF99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Line 143"/>
          <p:cNvSpPr>
            <a:spLocks noChangeShapeType="1"/>
          </p:cNvSpPr>
          <p:nvPr/>
        </p:nvSpPr>
        <p:spPr bwMode="auto">
          <a:xfrm>
            <a:off x="2334981" y="2109788"/>
            <a:ext cx="23220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44"/>
          <p:cNvSpPr>
            <a:spLocks noChangeShapeType="1"/>
          </p:cNvSpPr>
          <p:nvPr/>
        </p:nvSpPr>
        <p:spPr bwMode="auto">
          <a:xfrm>
            <a:off x="2334981" y="2262188"/>
            <a:ext cx="23220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45"/>
          <p:cNvSpPr>
            <a:spLocks noChangeShapeType="1"/>
          </p:cNvSpPr>
          <p:nvPr/>
        </p:nvSpPr>
        <p:spPr bwMode="auto">
          <a:xfrm flipV="1">
            <a:off x="2412384" y="1957388"/>
            <a:ext cx="0" cy="457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Rectangle 146"/>
          <p:cNvSpPr>
            <a:spLocks noChangeArrowheads="1"/>
          </p:cNvSpPr>
          <p:nvPr/>
        </p:nvSpPr>
        <p:spPr bwMode="auto">
          <a:xfrm>
            <a:off x="2334981" y="1957388"/>
            <a:ext cx="232208" cy="457200"/>
          </a:xfrm>
          <a:prstGeom prst="rect">
            <a:avLst/>
          </a:prstGeom>
          <a:noFill/>
          <a:ln w="952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Line 147"/>
          <p:cNvSpPr>
            <a:spLocks noChangeShapeType="1"/>
          </p:cNvSpPr>
          <p:nvPr/>
        </p:nvSpPr>
        <p:spPr bwMode="auto">
          <a:xfrm flipV="1">
            <a:off x="2489787" y="1957388"/>
            <a:ext cx="0" cy="457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Oval 148"/>
          <p:cNvSpPr>
            <a:spLocks noChangeArrowheads="1"/>
          </p:cNvSpPr>
          <p:nvPr/>
        </p:nvSpPr>
        <p:spPr bwMode="auto">
          <a:xfrm>
            <a:off x="2257579" y="1804988"/>
            <a:ext cx="387013" cy="7620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Arc 149"/>
          <p:cNvSpPr>
            <a:spLocks/>
          </p:cNvSpPr>
          <p:nvPr/>
        </p:nvSpPr>
        <p:spPr bwMode="auto">
          <a:xfrm flipV="1">
            <a:off x="632929" y="1628776"/>
            <a:ext cx="2917114" cy="176213"/>
          </a:xfrm>
          <a:custGeom>
            <a:avLst/>
            <a:gdLst>
              <a:gd name="T0" fmla="*/ 5743575 w 43200"/>
              <a:gd name="T1" fmla="*/ 0 h 21726"/>
              <a:gd name="T2" fmla="*/ 0 w 43200"/>
              <a:gd name="T3" fmla="*/ 8 h 21726"/>
              <a:gd name="T4" fmla="*/ 2871788 w 43200"/>
              <a:gd name="T5" fmla="*/ 1022 h 21726"/>
              <a:gd name="T6" fmla="*/ 0 60000 65536"/>
              <a:gd name="T7" fmla="*/ 0 60000 65536"/>
              <a:gd name="T8" fmla="*/ 0 60000 65536"/>
              <a:gd name="T9" fmla="*/ 0 w 43200"/>
              <a:gd name="T10" fmla="*/ 0 h 21726"/>
              <a:gd name="T11" fmla="*/ 43200 w 43200"/>
              <a:gd name="T12" fmla="*/ 21726 h 21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1726" fill="none" extrusionOk="0">
                <a:moveTo>
                  <a:pt x="43199" y="0"/>
                </a:moveTo>
                <a:cubicBezTo>
                  <a:pt x="43199" y="42"/>
                  <a:pt x="43200" y="84"/>
                  <a:pt x="43200" y="126"/>
                </a:cubicBezTo>
                <a:cubicBezTo>
                  <a:pt x="43200" y="12055"/>
                  <a:pt x="33529" y="21726"/>
                  <a:pt x="21600" y="21726"/>
                </a:cubicBezTo>
                <a:cubicBezTo>
                  <a:pt x="9670" y="21726"/>
                  <a:pt x="0" y="12055"/>
                  <a:pt x="0" y="126"/>
                </a:cubicBezTo>
                <a:cubicBezTo>
                  <a:pt x="-1" y="84"/>
                  <a:pt x="0" y="42"/>
                  <a:pt x="0" y="1"/>
                </a:cubicBezTo>
              </a:path>
              <a:path w="43200" h="21726" stroke="0" extrusionOk="0">
                <a:moveTo>
                  <a:pt x="43199" y="0"/>
                </a:moveTo>
                <a:cubicBezTo>
                  <a:pt x="43199" y="42"/>
                  <a:pt x="43200" y="84"/>
                  <a:pt x="43200" y="126"/>
                </a:cubicBezTo>
                <a:cubicBezTo>
                  <a:pt x="43200" y="12055"/>
                  <a:pt x="33529" y="21726"/>
                  <a:pt x="21600" y="21726"/>
                </a:cubicBezTo>
                <a:cubicBezTo>
                  <a:pt x="9670" y="21726"/>
                  <a:pt x="0" y="12055"/>
                  <a:pt x="0" y="126"/>
                </a:cubicBezTo>
                <a:cubicBezTo>
                  <a:pt x="-1" y="84"/>
                  <a:pt x="0" y="42"/>
                  <a:pt x="0" y="1"/>
                </a:cubicBezTo>
                <a:lnTo>
                  <a:pt x="21600" y="126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Rectangle 150"/>
          <p:cNvSpPr>
            <a:spLocks noChangeArrowheads="1"/>
          </p:cNvSpPr>
          <p:nvPr/>
        </p:nvSpPr>
        <p:spPr bwMode="auto">
          <a:xfrm>
            <a:off x="1650451" y="2060575"/>
            <a:ext cx="19350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i="0" dirty="0">
                <a:solidFill>
                  <a:srgbClr val="FFFF00"/>
                </a:solidFill>
                <a:latin typeface="Times New Roman" pitchFamily="18" charset="0"/>
              </a:rPr>
              <a:t>+</a:t>
            </a:r>
          </a:p>
        </p:txBody>
      </p:sp>
      <p:pic>
        <p:nvPicPr>
          <p:cNvPr id="36886" name="Picture 151" descr="stdImg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lum bright="46000" contrast="-70000"/>
          </a:blip>
          <a:srcRect/>
          <a:stretch>
            <a:fillRect/>
          </a:stretch>
        </p:blipFill>
        <p:spPr>
          <a:xfrm>
            <a:off x="3502472" y="1957388"/>
            <a:ext cx="708719" cy="938212"/>
          </a:xfrm>
        </p:spPr>
      </p:pic>
      <p:sp>
        <p:nvSpPr>
          <p:cNvPr id="36887" name="Line 152"/>
          <p:cNvSpPr>
            <a:spLocks noChangeShapeType="1"/>
          </p:cNvSpPr>
          <p:nvPr/>
        </p:nvSpPr>
        <p:spPr bwMode="auto">
          <a:xfrm>
            <a:off x="3553268" y="1804988"/>
            <a:ext cx="77403" cy="3810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8" name="Oval 153"/>
          <p:cNvSpPr>
            <a:spLocks noChangeArrowheads="1"/>
          </p:cNvSpPr>
          <p:nvPr/>
        </p:nvSpPr>
        <p:spPr bwMode="auto">
          <a:xfrm>
            <a:off x="3553268" y="2033588"/>
            <a:ext cx="154805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54"/>
          <p:cNvGrpSpPr>
            <a:grpSpLocks/>
          </p:cNvGrpSpPr>
          <p:nvPr/>
        </p:nvGrpSpPr>
        <p:grpSpPr bwMode="auto">
          <a:xfrm>
            <a:off x="555526" y="1804988"/>
            <a:ext cx="154805" cy="533400"/>
            <a:chOff x="816" y="3408"/>
            <a:chExt cx="192" cy="336"/>
          </a:xfrm>
        </p:grpSpPr>
        <p:sp>
          <p:nvSpPr>
            <p:cNvPr id="37026" name="Line 155"/>
            <p:cNvSpPr>
              <a:spLocks noChangeShapeType="1"/>
            </p:cNvSpPr>
            <p:nvPr/>
          </p:nvSpPr>
          <p:spPr bwMode="auto">
            <a:xfrm>
              <a:off x="912" y="3456"/>
              <a:ext cx="0" cy="28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7" name="Line 156"/>
            <p:cNvSpPr>
              <a:spLocks noChangeShapeType="1"/>
            </p:cNvSpPr>
            <p:nvPr/>
          </p:nvSpPr>
          <p:spPr bwMode="auto">
            <a:xfrm flipH="1">
              <a:off x="816" y="3408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8" name="Line 157"/>
            <p:cNvSpPr>
              <a:spLocks noChangeShapeType="1"/>
            </p:cNvSpPr>
            <p:nvPr/>
          </p:nvSpPr>
          <p:spPr bwMode="auto">
            <a:xfrm>
              <a:off x="912" y="3408"/>
              <a:ext cx="96" cy="3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9" name="Line 158"/>
            <p:cNvSpPr>
              <a:spLocks noChangeShapeType="1"/>
            </p:cNvSpPr>
            <p:nvPr/>
          </p:nvSpPr>
          <p:spPr bwMode="auto">
            <a:xfrm>
              <a:off x="912" y="3408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30" name="Line 159"/>
            <p:cNvSpPr>
              <a:spLocks noChangeShapeType="1"/>
            </p:cNvSpPr>
            <p:nvPr/>
          </p:nvSpPr>
          <p:spPr bwMode="auto">
            <a:xfrm>
              <a:off x="912" y="3408"/>
              <a:ext cx="0" cy="2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31" name="Line 160"/>
            <p:cNvSpPr>
              <a:spLocks noChangeShapeType="1"/>
            </p:cNvSpPr>
            <p:nvPr/>
          </p:nvSpPr>
          <p:spPr bwMode="auto">
            <a:xfrm>
              <a:off x="912" y="3408"/>
              <a:ext cx="96" cy="2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32" name="Line 161"/>
            <p:cNvSpPr>
              <a:spLocks noChangeShapeType="1"/>
            </p:cNvSpPr>
            <p:nvPr/>
          </p:nvSpPr>
          <p:spPr bwMode="auto">
            <a:xfrm flipH="1">
              <a:off x="816" y="3408"/>
              <a:ext cx="96" cy="3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33" name="Line 162"/>
            <p:cNvSpPr>
              <a:spLocks noChangeShapeType="1"/>
            </p:cNvSpPr>
            <p:nvPr/>
          </p:nvSpPr>
          <p:spPr bwMode="auto">
            <a:xfrm flipH="1">
              <a:off x="816" y="3408"/>
              <a:ext cx="96" cy="2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63"/>
          <p:cNvGrpSpPr>
            <a:grpSpLocks/>
          </p:cNvGrpSpPr>
          <p:nvPr/>
        </p:nvGrpSpPr>
        <p:grpSpPr bwMode="auto">
          <a:xfrm>
            <a:off x="2373683" y="1804988"/>
            <a:ext cx="154805" cy="533400"/>
            <a:chOff x="816" y="3408"/>
            <a:chExt cx="192" cy="336"/>
          </a:xfrm>
        </p:grpSpPr>
        <p:sp>
          <p:nvSpPr>
            <p:cNvPr id="37018" name="Line 164"/>
            <p:cNvSpPr>
              <a:spLocks noChangeShapeType="1"/>
            </p:cNvSpPr>
            <p:nvPr/>
          </p:nvSpPr>
          <p:spPr bwMode="auto">
            <a:xfrm>
              <a:off x="912" y="3456"/>
              <a:ext cx="0" cy="28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19" name="Line 165"/>
            <p:cNvSpPr>
              <a:spLocks noChangeShapeType="1"/>
            </p:cNvSpPr>
            <p:nvPr/>
          </p:nvSpPr>
          <p:spPr bwMode="auto">
            <a:xfrm flipH="1">
              <a:off x="816" y="3408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0" name="Line 166"/>
            <p:cNvSpPr>
              <a:spLocks noChangeShapeType="1"/>
            </p:cNvSpPr>
            <p:nvPr/>
          </p:nvSpPr>
          <p:spPr bwMode="auto">
            <a:xfrm>
              <a:off x="912" y="3408"/>
              <a:ext cx="96" cy="3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1" name="Line 167"/>
            <p:cNvSpPr>
              <a:spLocks noChangeShapeType="1"/>
            </p:cNvSpPr>
            <p:nvPr/>
          </p:nvSpPr>
          <p:spPr bwMode="auto">
            <a:xfrm>
              <a:off x="912" y="3408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2" name="Line 168"/>
            <p:cNvSpPr>
              <a:spLocks noChangeShapeType="1"/>
            </p:cNvSpPr>
            <p:nvPr/>
          </p:nvSpPr>
          <p:spPr bwMode="auto">
            <a:xfrm>
              <a:off x="912" y="3408"/>
              <a:ext cx="0" cy="2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3" name="Line 169"/>
            <p:cNvSpPr>
              <a:spLocks noChangeShapeType="1"/>
            </p:cNvSpPr>
            <p:nvPr/>
          </p:nvSpPr>
          <p:spPr bwMode="auto">
            <a:xfrm>
              <a:off x="912" y="3408"/>
              <a:ext cx="96" cy="2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4" name="Line 170"/>
            <p:cNvSpPr>
              <a:spLocks noChangeShapeType="1"/>
            </p:cNvSpPr>
            <p:nvPr/>
          </p:nvSpPr>
          <p:spPr bwMode="auto">
            <a:xfrm flipH="1">
              <a:off x="816" y="3408"/>
              <a:ext cx="96" cy="3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5" name="Line 171"/>
            <p:cNvSpPr>
              <a:spLocks noChangeShapeType="1"/>
            </p:cNvSpPr>
            <p:nvPr/>
          </p:nvSpPr>
          <p:spPr bwMode="auto">
            <a:xfrm flipH="1">
              <a:off x="816" y="3408"/>
              <a:ext cx="96" cy="2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891" name="Arc 172"/>
          <p:cNvSpPr>
            <a:spLocks/>
          </p:cNvSpPr>
          <p:nvPr/>
        </p:nvSpPr>
        <p:spPr bwMode="auto">
          <a:xfrm flipV="1">
            <a:off x="2452698" y="1628776"/>
            <a:ext cx="1104601" cy="176213"/>
          </a:xfrm>
          <a:custGeom>
            <a:avLst/>
            <a:gdLst>
              <a:gd name="T0" fmla="*/ 2174875 w 43200"/>
              <a:gd name="T1" fmla="*/ 0 h 21726"/>
              <a:gd name="T2" fmla="*/ 0 w 43200"/>
              <a:gd name="T3" fmla="*/ 8 h 21726"/>
              <a:gd name="T4" fmla="*/ 1087438 w 43200"/>
              <a:gd name="T5" fmla="*/ 1022 h 21726"/>
              <a:gd name="T6" fmla="*/ 0 60000 65536"/>
              <a:gd name="T7" fmla="*/ 0 60000 65536"/>
              <a:gd name="T8" fmla="*/ 0 60000 65536"/>
              <a:gd name="T9" fmla="*/ 0 w 43200"/>
              <a:gd name="T10" fmla="*/ 0 h 21726"/>
              <a:gd name="T11" fmla="*/ 43200 w 43200"/>
              <a:gd name="T12" fmla="*/ 21726 h 21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1726" fill="none" extrusionOk="0">
                <a:moveTo>
                  <a:pt x="43199" y="0"/>
                </a:moveTo>
                <a:cubicBezTo>
                  <a:pt x="43199" y="42"/>
                  <a:pt x="43200" y="84"/>
                  <a:pt x="43200" y="126"/>
                </a:cubicBezTo>
                <a:cubicBezTo>
                  <a:pt x="43200" y="12055"/>
                  <a:pt x="33529" y="21726"/>
                  <a:pt x="21600" y="21726"/>
                </a:cubicBezTo>
                <a:cubicBezTo>
                  <a:pt x="9670" y="21726"/>
                  <a:pt x="0" y="12055"/>
                  <a:pt x="0" y="126"/>
                </a:cubicBezTo>
                <a:cubicBezTo>
                  <a:pt x="-1" y="84"/>
                  <a:pt x="0" y="42"/>
                  <a:pt x="0" y="1"/>
                </a:cubicBezTo>
              </a:path>
              <a:path w="43200" h="21726" stroke="0" extrusionOk="0">
                <a:moveTo>
                  <a:pt x="43199" y="0"/>
                </a:moveTo>
                <a:cubicBezTo>
                  <a:pt x="43199" y="42"/>
                  <a:pt x="43200" y="84"/>
                  <a:pt x="43200" y="126"/>
                </a:cubicBezTo>
                <a:cubicBezTo>
                  <a:pt x="43200" y="12055"/>
                  <a:pt x="33529" y="21726"/>
                  <a:pt x="21600" y="21726"/>
                </a:cubicBezTo>
                <a:cubicBezTo>
                  <a:pt x="9670" y="21726"/>
                  <a:pt x="0" y="12055"/>
                  <a:pt x="0" y="126"/>
                </a:cubicBezTo>
                <a:cubicBezTo>
                  <a:pt x="-1" y="84"/>
                  <a:pt x="0" y="42"/>
                  <a:pt x="0" y="1"/>
                </a:cubicBezTo>
                <a:lnTo>
                  <a:pt x="21600" y="126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Rectangle 173"/>
          <p:cNvSpPr>
            <a:spLocks noChangeArrowheads="1"/>
          </p:cNvSpPr>
          <p:nvPr/>
        </p:nvSpPr>
        <p:spPr bwMode="auto">
          <a:xfrm>
            <a:off x="3048001" y="2108200"/>
            <a:ext cx="39480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i="0" dirty="0">
                <a:solidFill>
                  <a:srgbClr val="FFFF00"/>
                </a:solidFill>
                <a:latin typeface="Times New Roman" pitchFamily="18" charset="0"/>
              </a:rPr>
              <a:t>=</a:t>
            </a:r>
          </a:p>
        </p:txBody>
      </p:sp>
      <p:sp>
        <p:nvSpPr>
          <p:cNvPr id="36893" name="Rectangle 174"/>
          <p:cNvSpPr>
            <a:spLocks noChangeArrowheads="1"/>
          </p:cNvSpPr>
          <p:nvPr/>
        </p:nvSpPr>
        <p:spPr bwMode="auto">
          <a:xfrm>
            <a:off x="4288594" y="1957388"/>
            <a:ext cx="37967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i="0" dirty="0"/>
              <a:t>2D Template / Kernel / Filter / Neighborhood Operation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i="0" dirty="0"/>
              <a:t>(example: Gauss filter)</a:t>
            </a:r>
          </a:p>
        </p:txBody>
      </p:sp>
      <p:sp>
        <p:nvSpPr>
          <p:cNvPr id="240119" name="Rectangle 503"/>
          <p:cNvSpPr>
            <a:spLocks noGrp="1" noChangeArrowheads="1"/>
          </p:cNvSpPr>
          <p:nvPr>
            <p:ph type="body" idx="1"/>
          </p:nvPr>
        </p:nvSpPr>
        <p:spPr>
          <a:xfrm>
            <a:off x="439422" y="4870450"/>
            <a:ext cx="8557836" cy="1798638"/>
          </a:xfrm>
        </p:spPr>
        <p:txBody>
          <a:bodyPr>
            <a:normAutofit fontScale="85000" lnSpcReduction="20000"/>
          </a:bodyPr>
          <a:lstStyle/>
          <a:p>
            <a:pPr marL="342900" indent="-342900" defTabSz="914400" eaLnBrk="1" hangingPunct="1"/>
            <a:r>
              <a:rPr lang="en-US" dirty="0" smtClean="0"/>
              <a:t>Separable </a:t>
            </a:r>
            <a:r>
              <a:rPr lang="en-US" smtClean="0"/>
              <a:t>filters clearly </a:t>
            </a:r>
            <a:r>
              <a:rPr lang="en-US" dirty="0" smtClean="0"/>
              <a:t>reduces sequential computation time</a:t>
            </a:r>
          </a:p>
          <a:p>
            <a:pPr marL="342900" indent="-342900" defTabSz="914400" eaLnBrk="1" hangingPunct="1"/>
            <a:r>
              <a:rPr lang="en-US" dirty="0" smtClean="0"/>
              <a:t>Recursive filtering: result of each filter step (a pixel value) </a:t>
            </a:r>
            <a:r>
              <a:rPr lang="en-US" i="1" dirty="0" smtClean="0">
                <a:solidFill>
                  <a:srgbClr val="FFCC00"/>
                </a:solidFill>
              </a:rPr>
              <a:t>stored back into input image</a:t>
            </a:r>
          </a:p>
          <a:p>
            <a:pPr lvl="2" defTabSz="914400" eaLnBrk="1" hangingPunct="1"/>
            <a:r>
              <a:rPr lang="en-US" dirty="0" smtClean="0"/>
              <a:t>So: a recursive filter re-uses (part of) its output as input</a:t>
            </a:r>
          </a:p>
        </p:txBody>
      </p:sp>
      <p:grpSp>
        <p:nvGrpSpPr>
          <p:cNvPr id="5" name="Group 507"/>
          <p:cNvGrpSpPr>
            <a:grpSpLocks/>
          </p:cNvGrpSpPr>
          <p:nvPr/>
        </p:nvGrpSpPr>
        <p:grpSpPr bwMode="auto">
          <a:xfrm>
            <a:off x="457200" y="3276600"/>
            <a:ext cx="8382000" cy="1277938"/>
            <a:chOff x="545" y="2128"/>
            <a:chExt cx="10117" cy="805"/>
          </a:xfrm>
        </p:grpSpPr>
        <p:pic>
          <p:nvPicPr>
            <p:cNvPr id="36896" name="Picture 497" descr="stdImg"/>
            <p:cNvPicPr>
              <a:picLocks noChangeAspect="1" noChangeArrowheads="1"/>
            </p:cNvPicPr>
            <p:nvPr/>
          </p:nvPicPr>
          <p:blipFill>
            <a:blip r:embed="rId3">
              <a:lum bright="46000" contrast="-70000"/>
            </a:blip>
            <a:srcRect/>
            <a:stretch>
              <a:fillRect/>
            </a:stretch>
          </p:blipFill>
          <p:spPr bwMode="auto">
            <a:xfrm>
              <a:off x="6079" y="2342"/>
              <a:ext cx="879" cy="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oup 175"/>
            <p:cNvGrpSpPr>
              <a:grpSpLocks/>
            </p:cNvGrpSpPr>
            <p:nvPr/>
          </p:nvGrpSpPr>
          <p:grpSpPr bwMode="auto">
            <a:xfrm>
              <a:off x="641" y="2356"/>
              <a:ext cx="864" cy="576"/>
              <a:chOff x="768" y="2064"/>
              <a:chExt cx="864" cy="576"/>
            </a:xfrm>
          </p:grpSpPr>
          <p:sp>
            <p:nvSpPr>
              <p:cNvPr id="36950" name="Rectangle 176"/>
              <p:cNvSpPr>
                <a:spLocks noChangeArrowheads="1"/>
              </p:cNvSpPr>
              <p:nvPr/>
            </p:nvSpPr>
            <p:spPr bwMode="auto">
              <a:xfrm>
                <a:off x="768" y="254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1" name="Rectangle 177"/>
              <p:cNvSpPr>
                <a:spLocks noChangeArrowheads="1"/>
              </p:cNvSpPr>
              <p:nvPr/>
            </p:nvSpPr>
            <p:spPr bwMode="auto">
              <a:xfrm>
                <a:off x="768" y="244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2" name="Rectangle 178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3" name="Rectangle 179"/>
              <p:cNvSpPr>
                <a:spLocks noChangeArrowheads="1"/>
              </p:cNvSpPr>
              <p:nvPr/>
            </p:nvSpPr>
            <p:spPr bwMode="auto">
              <a:xfrm>
                <a:off x="768" y="2352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4" name="Rectangle 180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5" name="Rectangle 181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96" cy="9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6" name="Rectangle 182"/>
              <p:cNvSpPr>
                <a:spLocks noChangeArrowheads="1"/>
              </p:cNvSpPr>
              <p:nvPr/>
            </p:nvSpPr>
            <p:spPr bwMode="auto">
              <a:xfrm>
                <a:off x="768" y="2160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7" name="Rectangle 183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8" name="Rectangle 184"/>
              <p:cNvSpPr>
                <a:spLocks noChangeArrowheads="1"/>
              </p:cNvSpPr>
              <p:nvPr/>
            </p:nvSpPr>
            <p:spPr bwMode="auto">
              <a:xfrm>
                <a:off x="960" y="2352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9" name="Rectangle 185"/>
              <p:cNvSpPr>
                <a:spLocks noChangeArrowheads="1"/>
              </p:cNvSpPr>
              <p:nvPr/>
            </p:nvSpPr>
            <p:spPr bwMode="auto">
              <a:xfrm>
                <a:off x="1056" y="2448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0" name="Rectangle 186"/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96" cy="9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1" name="Rectangle 187"/>
              <p:cNvSpPr>
                <a:spLocks noChangeArrowheads="1"/>
              </p:cNvSpPr>
              <p:nvPr/>
            </p:nvSpPr>
            <p:spPr bwMode="auto">
              <a:xfrm>
                <a:off x="768" y="2256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2" name="Rectangle 188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3" name="Rectangle 189"/>
              <p:cNvSpPr>
                <a:spLocks noChangeArrowheads="1"/>
              </p:cNvSpPr>
              <p:nvPr/>
            </p:nvSpPr>
            <p:spPr bwMode="auto">
              <a:xfrm>
                <a:off x="960" y="2448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4" name="Rectangle 190"/>
              <p:cNvSpPr>
                <a:spLocks noChangeArrowheads="1"/>
              </p:cNvSpPr>
              <p:nvPr/>
            </p:nvSpPr>
            <p:spPr bwMode="auto">
              <a:xfrm>
                <a:off x="1056" y="2544"/>
                <a:ext cx="96" cy="9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5" name="Rectangle 191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6" name="Rectangle 192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7" name="Rectangle 193"/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8" name="Rectangle 194"/>
              <p:cNvSpPr>
                <a:spLocks noChangeArrowheads="1"/>
              </p:cNvSpPr>
              <p:nvPr/>
            </p:nvSpPr>
            <p:spPr bwMode="auto">
              <a:xfrm>
                <a:off x="1056" y="2352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9" name="Rectangle 195"/>
              <p:cNvSpPr>
                <a:spLocks noChangeArrowheads="1"/>
              </p:cNvSpPr>
              <p:nvPr/>
            </p:nvSpPr>
            <p:spPr bwMode="auto">
              <a:xfrm>
                <a:off x="1152" y="2448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0" name="Rectangle 196"/>
              <p:cNvSpPr>
                <a:spLocks noChangeArrowheads="1"/>
              </p:cNvSpPr>
              <p:nvPr/>
            </p:nvSpPr>
            <p:spPr bwMode="auto">
              <a:xfrm>
                <a:off x="1248" y="2544"/>
                <a:ext cx="96" cy="96"/>
              </a:xfrm>
              <a:prstGeom prst="rect">
                <a:avLst/>
              </a:prstGeom>
              <a:solidFill>
                <a:srgbClr val="FFFF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1" name="Rectangle 197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2" name="Rectangle 198"/>
              <p:cNvSpPr>
                <a:spLocks noChangeArrowheads="1"/>
              </p:cNvSpPr>
              <p:nvPr/>
            </p:nvSpPr>
            <p:spPr bwMode="auto">
              <a:xfrm>
                <a:off x="960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3" name="Rectangle 199"/>
              <p:cNvSpPr>
                <a:spLocks noChangeArrowheads="1"/>
              </p:cNvSpPr>
              <p:nvPr/>
            </p:nvSpPr>
            <p:spPr bwMode="auto">
              <a:xfrm>
                <a:off x="1056" y="22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4" name="Rectangle 200"/>
              <p:cNvSpPr>
                <a:spLocks noChangeArrowheads="1"/>
              </p:cNvSpPr>
              <p:nvPr/>
            </p:nvSpPr>
            <p:spPr bwMode="auto">
              <a:xfrm>
                <a:off x="1152" y="235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5" name="Rectangle 201"/>
              <p:cNvSpPr>
                <a:spLocks noChangeArrowheads="1"/>
              </p:cNvSpPr>
              <p:nvPr/>
            </p:nvSpPr>
            <p:spPr bwMode="auto">
              <a:xfrm>
                <a:off x="1248" y="244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6" name="Rectangle 202"/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7" name="Rectangle 203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8" name="Rectangle 204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9" name="Rectangle 205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0" name="Rectangle 206"/>
              <p:cNvSpPr>
                <a:spLocks noChangeArrowheads="1"/>
              </p:cNvSpPr>
              <p:nvPr/>
            </p:nvSpPr>
            <p:spPr bwMode="auto">
              <a:xfrm>
                <a:off x="1248" y="2352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1" name="Rectangle 207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2" name="Rectangle 208"/>
              <p:cNvSpPr>
                <a:spLocks noChangeArrowheads="1"/>
              </p:cNvSpPr>
              <p:nvPr/>
            </p:nvSpPr>
            <p:spPr bwMode="auto">
              <a:xfrm>
                <a:off x="1440" y="2544"/>
                <a:ext cx="96" cy="9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3" name="Rectangle 209"/>
              <p:cNvSpPr>
                <a:spLocks noChangeArrowheads="1"/>
              </p:cNvSpPr>
              <p:nvPr/>
            </p:nvSpPr>
            <p:spPr bwMode="auto">
              <a:xfrm>
                <a:off x="1536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4" name="Rectangle 210"/>
              <p:cNvSpPr>
                <a:spLocks noChangeArrowheads="1"/>
              </p:cNvSpPr>
              <p:nvPr/>
            </p:nvSpPr>
            <p:spPr bwMode="auto">
              <a:xfrm>
                <a:off x="1440" y="206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5" name="Rectangle 211"/>
              <p:cNvSpPr>
                <a:spLocks noChangeArrowheads="1"/>
              </p:cNvSpPr>
              <p:nvPr/>
            </p:nvSpPr>
            <p:spPr bwMode="auto">
              <a:xfrm>
                <a:off x="1536" y="2160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6" name="Rectangle 212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7" name="Rectangle 213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8" name="Rectangle 214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96" cy="96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9" name="Rectangle 215"/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0" name="Rectangle 216"/>
              <p:cNvSpPr>
                <a:spLocks noChangeArrowheads="1"/>
              </p:cNvSpPr>
              <p:nvPr/>
            </p:nvSpPr>
            <p:spPr bwMode="auto">
              <a:xfrm>
                <a:off x="1344" y="2160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1" name="Rectangle 217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2" name="Rectangle 218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3" name="Rectangle 219"/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4" name="Rectangle 220"/>
              <p:cNvSpPr>
                <a:spLocks noChangeArrowheads="1"/>
              </p:cNvSpPr>
              <p:nvPr/>
            </p:nvSpPr>
            <p:spPr bwMode="auto">
              <a:xfrm>
                <a:off x="1248" y="2160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5" name="Rectangle 221"/>
              <p:cNvSpPr>
                <a:spLocks noChangeArrowheads="1"/>
              </p:cNvSpPr>
              <p:nvPr/>
            </p:nvSpPr>
            <p:spPr bwMode="auto">
              <a:xfrm>
                <a:off x="1344" y="2256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6" name="Rectangle 222"/>
              <p:cNvSpPr>
                <a:spLocks noChangeArrowheads="1"/>
              </p:cNvSpPr>
              <p:nvPr/>
            </p:nvSpPr>
            <p:spPr bwMode="auto">
              <a:xfrm>
                <a:off x="1440" y="2352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7" name="Rectangle 223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8" name="Rectangle 224"/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99" name="Rectangle 225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0" name="Rectangle 22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1" name="Rectangle 227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2" name="Rectangle 228"/>
              <p:cNvSpPr>
                <a:spLocks noChangeArrowheads="1"/>
              </p:cNvSpPr>
              <p:nvPr/>
            </p:nvSpPr>
            <p:spPr bwMode="auto">
              <a:xfrm>
                <a:off x="1344" y="2352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3" name="Rectangle 229"/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96" cy="9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4" name="Rectangle 230"/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864" cy="576"/>
              </a:xfrm>
              <a:prstGeom prst="rect">
                <a:avLst/>
              </a:prstGeom>
              <a:noFill/>
              <a:ln w="9525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5" name="Line 231"/>
              <p:cNvSpPr>
                <a:spLocks noChangeShapeType="1"/>
              </p:cNvSpPr>
              <p:nvPr/>
            </p:nvSpPr>
            <p:spPr bwMode="auto">
              <a:xfrm>
                <a:off x="768" y="216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6" name="Line 232"/>
              <p:cNvSpPr>
                <a:spLocks noChangeShapeType="1"/>
              </p:cNvSpPr>
              <p:nvPr/>
            </p:nvSpPr>
            <p:spPr bwMode="auto">
              <a:xfrm>
                <a:off x="768" y="2256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7" name="Line 233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8" name="Line 234"/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9" name="Line 235"/>
              <p:cNvSpPr>
                <a:spLocks noChangeShapeType="1"/>
              </p:cNvSpPr>
              <p:nvPr/>
            </p:nvSpPr>
            <p:spPr bwMode="auto">
              <a:xfrm>
                <a:off x="768" y="2544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0" name="Line 236"/>
              <p:cNvSpPr>
                <a:spLocks noChangeShapeType="1"/>
              </p:cNvSpPr>
              <p:nvPr/>
            </p:nvSpPr>
            <p:spPr bwMode="auto">
              <a:xfrm flipV="1">
                <a:off x="86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1" name="Line 237"/>
              <p:cNvSpPr>
                <a:spLocks noChangeShapeType="1"/>
              </p:cNvSpPr>
              <p:nvPr/>
            </p:nvSpPr>
            <p:spPr bwMode="auto">
              <a:xfrm flipV="1">
                <a:off x="96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2" name="Line 238"/>
              <p:cNvSpPr>
                <a:spLocks noChangeShapeType="1"/>
              </p:cNvSpPr>
              <p:nvPr/>
            </p:nvSpPr>
            <p:spPr bwMode="auto">
              <a:xfrm flipV="1">
                <a:off x="105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3" name="Line 239"/>
              <p:cNvSpPr>
                <a:spLocks noChangeShapeType="1"/>
              </p:cNvSpPr>
              <p:nvPr/>
            </p:nvSpPr>
            <p:spPr bwMode="auto">
              <a:xfrm flipV="1">
                <a:off x="1152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4" name="Line 240"/>
              <p:cNvSpPr>
                <a:spLocks noChangeShapeType="1"/>
              </p:cNvSpPr>
              <p:nvPr/>
            </p:nvSpPr>
            <p:spPr bwMode="auto">
              <a:xfrm flipV="1">
                <a:off x="1248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5" name="Line 241"/>
              <p:cNvSpPr>
                <a:spLocks noChangeShapeType="1"/>
              </p:cNvSpPr>
              <p:nvPr/>
            </p:nvSpPr>
            <p:spPr bwMode="auto">
              <a:xfrm flipV="1">
                <a:off x="134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6" name="Line 242"/>
              <p:cNvSpPr>
                <a:spLocks noChangeShapeType="1"/>
              </p:cNvSpPr>
              <p:nvPr/>
            </p:nvSpPr>
            <p:spPr bwMode="auto">
              <a:xfrm flipV="1">
                <a:off x="1440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7" name="Line 243"/>
              <p:cNvSpPr>
                <a:spLocks noChangeShapeType="1"/>
              </p:cNvSpPr>
              <p:nvPr/>
            </p:nvSpPr>
            <p:spPr bwMode="auto">
              <a:xfrm flipV="1">
                <a:off x="1536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98" name="Oval 244"/>
            <p:cNvSpPr>
              <a:spLocks noChangeArrowheads="1"/>
            </p:cNvSpPr>
            <p:nvPr/>
          </p:nvSpPr>
          <p:spPr bwMode="auto">
            <a:xfrm>
              <a:off x="545" y="2260"/>
              <a:ext cx="480" cy="218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Line 247"/>
            <p:cNvSpPr>
              <a:spLocks noChangeShapeType="1"/>
            </p:cNvSpPr>
            <p:nvPr/>
          </p:nvSpPr>
          <p:spPr bwMode="auto">
            <a:xfrm flipH="1">
              <a:off x="689" y="2260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0" name="Line 249"/>
            <p:cNvSpPr>
              <a:spLocks noChangeShapeType="1"/>
            </p:cNvSpPr>
            <p:nvPr/>
          </p:nvSpPr>
          <p:spPr bwMode="auto">
            <a:xfrm>
              <a:off x="785" y="2260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1" name="Line 251"/>
            <p:cNvSpPr>
              <a:spLocks noChangeShapeType="1"/>
            </p:cNvSpPr>
            <p:nvPr/>
          </p:nvSpPr>
          <p:spPr bwMode="auto">
            <a:xfrm flipH="1">
              <a:off x="779" y="2260"/>
              <a:ext cx="6" cy="1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2" name="Arc 254"/>
            <p:cNvSpPr>
              <a:spLocks/>
            </p:cNvSpPr>
            <p:nvPr/>
          </p:nvSpPr>
          <p:spPr bwMode="auto">
            <a:xfrm flipV="1">
              <a:off x="779" y="2160"/>
              <a:ext cx="3618" cy="111"/>
            </a:xfrm>
            <a:custGeom>
              <a:avLst/>
              <a:gdLst>
                <a:gd name="T0" fmla="*/ 3618 w 43200"/>
                <a:gd name="T1" fmla="*/ 0 h 21726"/>
                <a:gd name="T2" fmla="*/ 0 w 43200"/>
                <a:gd name="T3" fmla="*/ 0 h 21726"/>
                <a:gd name="T4" fmla="*/ 1809 w 43200"/>
                <a:gd name="T5" fmla="*/ 1 h 21726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6"/>
                <a:gd name="T11" fmla="*/ 43200 w 43200"/>
                <a:gd name="T12" fmla="*/ 21726 h 21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6" fill="none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</a:path>
                <a:path w="43200" h="21726" stroke="0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  <a:lnTo>
                    <a:pt x="21600" y="126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3" name="Rectangle 258"/>
            <p:cNvSpPr>
              <a:spLocks noChangeArrowheads="1"/>
            </p:cNvSpPr>
            <p:nvPr/>
          </p:nvSpPr>
          <p:spPr bwMode="auto">
            <a:xfrm rot="5400000">
              <a:off x="8347" y="234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4" name="Rectangle 259"/>
            <p:cNvSpPr>
              <a:spLocks noChangeArrowheads="1"/>
            </p:cNvSpPr>
            <p:nvPr/>
          </p:nvSpPr>
          <p:spPr bwMode="auto">
            <a:xfrm rot="5400000">
              <a:off x="8347" y="2433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5" name="Rectangle 261"/>
            <p:cNvSpPr>
              <a:spLocks noChangeArrowheads="1"/>
            </p:cNvSpPr>
            <p:nvPr/>
          </p:nvSpPr>
          <p:spPr bwMode="auto">
            <a:xfrm rot="5400000">
              <a:off x="8347" y="2524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6" name="Line 268"/>
            <p:cNvSpPr>
              <a:spLocks noChangeShapeType="1"/>
            </p:cNvSpPr>
            <p:nvPr/>
          </p:nvSpPr>
          <p:spPr bwMode="auto">
            <a:xfrm rot="5400000" flipV="1">
              <a:off x="8397" y="2387"/>
              <a:ext cx="0" cy="9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7" name="Line 279"/>
            <p:cNvSpPr>
              <a:spLocks noChangeShapeType="1"/>
            </p:cNvSpPr>
            <p:nvPr/>
          </p:nvSpPr>
          <p:spPr bwMode="auto">
            <a:xfrm rot="5400000" flipV="1">
              <a:off x="8397" y="2478"/>
              <a:ext cx="0" cy="9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8" name="Line 280"/>
            <p:cNvSpPr>
              <a:spLocks noChangeShapeType="1"/>
            </p:cNvSpPr>
            <p:nvPr/>
          </p:nvSpPr>
          <p:spPr bwMode="auto">
            <a:xfrm rot="5400000">
              <a:off x="8210" y="2479"/>
              <a:ext cx="273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9" name="Line 281"/>
            <p:cNvSpPr>
              <a:spLocks noChangeShapeType="1"/>
            </p:cNvSpPr>
            <p:nvPr/>
          </p:nvSpPr>
          <p:spPr bwMode="auto">
            <a:xfrm rot="5400000">
              <a:off x="8306" y="2479"/>
              <a:ext cx="273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0" name="Line 282"/>
            <p:cNvSpPr>
              <a:spLocks noChangeShapeType="1"/>
            </p:cNvSpPr>
            <p:nvPr/>
          </p:nvSpPr>
          <p:spPr bwMode="auto">
            <a:xfrm rot="5400000" flipV="1">
              <a:off x="8397" y="2296"/>
              <a:ext cx="0" cy="9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1" name="Line 283"/>
            <p:cNvSpPr>
              <a:spLocks noChangeShapeType="1"/>
            </p:cNvSpPr>
            <p:nvPr/>
          </p:nvSpPr>
          <p:spPr bwMode="auto">
            <a:xfrm rot="5400000" flipV="1">
              <a:off x="8397" y="2569"/>
              <a:ext cx="0" cy="9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2" name="Rectangle 295"/>
            <p:cNvSpPr>
              <a:spLocks noChangeArrowheads="1"/>
            </p:cNvSpPr>
            <p:nvPr/>
          </p:nvSpPr>
          <p:spPr bwMode="auto">
            <a:xfrm>
              <a:off x="2049" y="23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solidFill>
                    <a:srgbClr val="FFFF00"/>
                  </a:solidFill>
                  <a:latin typeface="Times New Roman" pitchFamily="18" charset="0"/>
                </a:rPr>
                <a:t>+</a:t>
              </a:r>
            </a:p>
          </p:txBody>
        </p:sp>
        <p:grpSp>
          <p:nvGrpSpPr>
            <p:cNvPr id="7" name="Group 293"/>
            <p:cNvGrpSpPr>
              <a:grpSpLocks/>
            </p:cNvGrpSpPr>
            <p:nvPr/>
          </p:nvGrpSpPr>
          <p:grpSpPr bwMode="auto">
            <a:xfrm>
              <a:off x="2911" y="2342"/>
              <a:ext cx="278" cy="96"/>
              <a:chOff x="5035" y="3294"/>
              <a:chExt cx="278" cy="96"/>
            </a:xfrm>
          </p:grpSpPr>
          <p:sp>
            <p:nvSpPr>
              <p:cNvPr id="36941" name="Rectangle 284"/>
              <p:cNvSpPr>
                <a:spLocks noChangeArrowheads="1"/>
              </p:cNvSpPr>
              <p:nvPr/>
            </p:nvSpPr>
            <p:spPr bwMode="auto">
              <a:xfrm>
                <a:off x="5035" y="329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42" name="Rectangle 285"/>
              <p:cNvSpPr>
                <a:spLocks noChangeArrowheads="1"/>
              </p:cNvSpPr>
              <p:nvPr/>
            </p:nvSpPr>
            <p:spPr bwMode="auto">
              <a:xfrm>
                <a:off x="5126" y="3294"/>
                <a:ext cx="96" cy="96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43" name="Rectangle 286"/>
              <p:cNvSpPr>
                <a:spLocks noChangeArrowheads="1"/>
              </p:cNvSpPr>
              <p:nvPr/>
            </p:nvSpPr>
            <p:spPr bwMode="auto">
              <a:xfrm>
                <a:off x="5217" y="3294"/>
                <a:ext cx="96" cy="9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44" name="Line 287"/>
              <p:cNvSpPr>
                <a:spLocks noChangeShapeType="1"/>
              </p:cNvSpPr>
              <p:nvPr/>
            </p:nvSpPr>
            <p:spPr bwMode="auto">
              <a:xfrm flipV="1">
                <a:off x="5126" y="3294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5" name="Line 288"/>
              <p:cNvSpPr>
                <a:spLocks noChangeShapeType="1"/>
              </p:cNvSpPr>
              <p:nvPr/>
            </p:nvSpPr>
            <p:spPr bwMode="auto">
              <a:xfrm flipV="1">
                <a:off x="5217" y="3294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6" name="Line 289"/>
              <p:cNvSpPr>
                <a:spLocks noChangeShapeType="1"/>
              </p:cNvSpPr>
              <p:nvPr/>
            </p:nvSpPr>
            <p:spPr bwMode="auto">
              <a:xfrm>
                <a:off x="5035" y="3385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7" name="Line 290"/>
              <p:cNvSpPr>
                <a:spLocks noChangeShapeType="1"/>
              </p:cNvSpPr>
              <p:nvPr/>
            </p:nvSpPr>
            <p:spPr bwMode="auto">
              <a:xfrm>
                <a:off x="5035" y="3294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8" name="Line 291"/>
              <p:cNvSpPr>
                <a:spLocks noChangeShapeType="1"/>
              </p:cNvSpPr>
              <p:nvPr/>
            </p:nvSpPr>
            <p:spPr bwMode="auto">
              <a:xfrm flipV="1">
                <a:off x="5035" y="3294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9" name="Line 292"/>
              <p:cNvSpPr>
                <a:spLocks noChangeShapeType="1"/>
              </p:cNvSpPr>
              <p:nvPr/>
            </p:nvSpPr>
            <p:spPr bwMode="auto">
              <a:xfrm flipV="1">
                <a:off x="5308" y="3294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14" name="Oval 296"/>
            <p:cNvSpPr>
              <a:spLocks noChangeArrowheads="1"/>
            </p:cNvSpPr>
            <p:nvPr/>
          </p:nvSpPr>
          <p:spPr bwMode="auto">
            <a:xfrm>
              <a:off x="2820" y="2251"/>
              <a:ext cx="480" cy="273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5" name="Line 297"/>
            <p:cNvSpPr>
              <a:spLocks noChangeShapeType="1"/>
            </p:cNvSpPr>
            <p:nvPr/>
          </p:nvSpPr>
          <p:spPr bwMode="auto">
            <a:xfrm flipH="1">
              <a:off x="2956" y="2251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6" name="Line 298"/>
            <p:cNvSpPr>
              <a:spLocks noChangeShapeType="1"/>
            </p:cNvSpPr>
            <p:nvPr/>
          </p:nvSpPr>
          <p:spPr bwMode="auto">
            <a:xfrm>
              <a:off x="3047" y="2251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7" name="Line 299"/>
            <p:cNvSpPr>
              <a:spLocks noChangeShapeType="1"/>
            </p:cNvSpPr>
            <p:nvPr/>
          </p:nvSpPr>
          <p:spPr bwMode="auto">
            <a:xfrm flipH="1">
              <a:off x="3047" y="2251"/>
              <a:ext cx="6" cy="1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8" name="Arc 301"/>
            <p:cNvSpPr>
              <a:spLocks/>
            </p:cNvSpPr>
            <p:nvPr/>
          </p:nvSpPr>
          <p:spPr bwMode="auto">
            <a:xfrm flipV="1">
              <a:off x="3047" y="2160"/>
              <a:ext cx="1370" cy="111"/>
            </a:xfrm>
            <a:custGeom>
              <a:avLst/>
              <a:gdLst>
                <a:gd name="T0" fmla="*/ 1370 w 43200"/>
                <a:gd name="T1" fmla="*/ 0 h 21726"/>
                <a:gd name="T2" fmla="*/ 0 w 43200"/>
                <a:gd name="T3" fmla="*/ 0 h 21726"/>
                <a:gd name="T4" fmla="*/ 685 w 43200"/>
                <a:gd name="T5" fmla="*/ 1 h 21726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6"/>
                <a:gd name="T11" fmla="*/ 43200 w 43200"/>
                <a:gd name="T12" fmla="*/ 21726 h 21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6" fill="none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</a:path>
                <a:path w="43200" h="21726" stroke="0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  <a:lnTo>
                    <a:pt x="21600" y="126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6919" name="Picture 302" descr="stdImg"/>
            <p:cNvPicPr>
              <a:picLocks noChangeAspect="1" noChangeArrowheads="1"/>
            </p:cNvPicPr>
            <p:nvPr/>
          </p:nvPicPr>
          <p:blipFill>
            <a:blip r:embed="rId3">
              <a:lum bright="46000" contrast="-70000"/>
            </a:blip>
            <a:srcRect/>
            <a:stretch>
              <a:fillRect/>
            </a:stretch>
          </p:blipFill>
          <p:spPr bwMode="auto">
            <a:xfrm>
              <a:off x="4345" y="2341"/>
              <a:ext cx="879" cy="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920" name="Line 303"/>
            <p:cNvSpPr>
              <a:spLocks noChangeShapeType="1"/>
            </p:cNvSpPr>
            <p:nvPr/>
          </p:nvSpPr>
          <p:spPr bwMode="auto">
            <a:xfrm>
              <a:off x="4408" y="2252"/>
              <a:ext cx="73" cy="1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1" name="Oval 304"/>
            <p:cNvSpPr>
              <a:spLocks noChangeArrowheads="1"/>
            </p:cNvSpPr>
            <p:nvPr/>
          </p:nvSpPr>
          <p:spPr bwMode="auto">
            <a:xfrm>
              <a:off x="4396" y="2297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22" name="Rectangle 305"/>
            <p:cNvSpPr>
              <a:spLocks noChangeArrowheads="1"/>
            </p:cNvSpPr>
            <p:nvPr/>
          </p:nvSpPr>
          <p:spPr bwMode="auto">
            <a:xfrm>
              <a:off x="3780" y="2433"/>
              <a:ext cx="4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solidFill>
                    <a:srgbClr val="FFFF00"/>
                  </a:solidFill>
                  <a:latin typeface="Times New Roman" pitchFamily="18" charset="0"/>
                </a:rPr>
                <a:t>=</a:t>
              </a:r>
            </a:p>
          </p:txBody>
        </p:sp>
        <p:sp>
          <p:nvSpPr>
            <p:cNvPr id="36923" name="Oval 471"/>
            <p:cNvSpPr>
              <a:spLocks noChangeArrowheads="1"/>
            </p:cNvSpPr>
            <p:nvPr/>
          </p:nvSpPr>
          <p:spPr bwMode="auto">
            <a:xfrm>
              <a:off x="6033" y="2261"/>
              <a:ext cx="182" cy="353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24" name="Line 472"/>
            <p:cNvSpPr>
              <a:spLocks noChangeShapeType="1"/>
            </p:cNvSpPr>
            <p:nvPr/>
          </p:nvSpPr>
          <p:spPr bwMode="auto">
            <a:xfrm flipH="1">
              <a:off x="6127" y="2261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5" name="Line 473"/>
            <p:cNvSpPr>
              <a:spLocks noChangeShapeType="1"/>
            </p:cNvSpPr>
            <p:nvPr/>
          </p:nvSpPr>
          <p:spPr bwMode="auto">
            <a:xfrm flipH="1">
              <a:off x="6124" y="2261"/>
              <a:ext cx="99" cy="30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6" name="Line 474"/>
            <p:cNvSpPr>
              <a:spLocks noChangeShapeType="1"/>
            </p:cNvSpPr>
            <p:nvPr/>
          </p:nvSpPr>
          <p:spPr bwMode="auto">
            <a:xfrm flipH="1">
              <a:off x="6124" y="2261"/>
              <a:ext cx="99" cy="21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7" name="Arc 475"/>
            <p:cNvSpPr>
              <a:spLocks/>
            </p:cNvSpPr>
            <p:nvPr/>
          </p:nvSpPr>
          <p:spPr bwMode="auto">
            <a:xfrm flipV="1">
              <a:off x="6217" y="2161"/>
              <a:ext cx="3536" cy="111"/>
            </a:xfrm>
            <a:custGeom>
              <a:avLst/>
              <a:gdLst>
                <a:gd name="T0" fmla="*/ 3536 w 43200"/>
                <a:gd name="T1" fmla="*/ 0 h 21726"/>
                <a:gd name="T2" fmla="*/ 0 w 43200"/>
                <a:gd name="T3" fmla="*/ 0 h 21726"/>
                <a:gd name="T4" fmla="*/ 1768 w 43200"/>
                <a:gd name="T5" fmla="*/ 1 h 21726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6"/>
                <a:gd name="T11" fmla="*/ 43200 w 43200"/>
                <a:gd name="T12" fmla="*/ 21726 h 21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6" fill="none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</a:path>
                <a:path w="43200" h="21726" stroke="0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  <a:lnTo>
                    <a:pt x="21600" y="126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28" name="Rectangle 476"/>
            <p:cNvSpPr>
              <a:spLocks noChangeArrowheads="1"/>
            </p:cNvSpPr>
            <p:nvPr/>
          </p:nvSpPr>
          <p:spPr bwMode="auto">
            <a:xfrm>
              <a:off x="7487" y="238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solidFill>
                    <a:srgbClr val="FFFF00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36929" name="Arc 492"/>
            <p:cNvSpPr>
              <a:spLocks/>
            </p:cNvSpPr>
            <p:nvPr/>
          </p:nvSpPr>
          <p:spPr bwMode="auto">
            <a:xfrm flipV="1">
              <a:off x="8485" y="2161"/>
              <a:ext cx="1268" cy="111"/>
            </a:xfrm>
            <a:custGeom>
              <a:avLst/>
              <a:gdLst>
                <a:gd name="T0" fmla="*/ 1268 w 43200"/>
                <a:gd name="T1" fmla="*/ 0 h 21726"/>
                <a:gd name="T2" fmla="*/ 0 w 43200"/>
                <a:gd name="T3" fmla="*/ 0 h 21726"/>
                <a:gd name="T4" fmla="*/ 634 w 43200"/>
                <a:gd name="T5" fmla="*/ 1 h 21726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726"/>
                <a:gd name="T11" fmla="*/ 43200 w 43200"/>
                <a:gd name="T12" fmla="*/ 21726 h 21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726" fill="none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</a:path>
                <a:path w="43200" h="21726" stroke="0" extrusionOk="0">
                  <a:moveTo>
                    <a:pt x="43199" y="0"/>
                  </a:moveTo>
                  <a:cubicBezTo>
                    <a:pt x="43199" y="42"/>
                    <a:pt x="43200" y="84"/>
                    <a:pt x="43200" y="126"/>
                  </a:cubicBezTo>
                  <a:cubicBezTo>
                    <a:pt x="43200" y="12055"/>
                    <a:pt x="33529" y="21726"/>
                    <a:pt x="21600" y="21726"/>
                  </a:cubicBezTo>
                  <a:cubicBezTo>
                    <a:pt x="9670" y="21726"/>
                    <a:pt x="0" y="12055"/>
                    <a:pt x="0" y="126"/>
                  </a:cubicBezTo>
                  <a:cubicBezTo>
                    <a:pt x="-1" y="84"/>
                    <a:pt x="0" y="42"/>
                    <a:pt x="0" y="1"/>
                  </a:cubicBezTo>
                  <a:lnTo>
                    <a:pt x="21600" y="126"/>
                  </a:lnTo>
                  <a:close/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6930" name="Picture 493" descr="stdImg"/>
            <p:cNvPicPr>
              <a:picLocks noChangeAspect="1" noChangeArrowheads="1"/>
            </p:cNvPicPr>
            <p:nvPr/>
          </p:nvPicPr>
          <p:blipFill>
            <a:blip r:embed="rId3">
              <a:lum bright="-14000" contrast="-70000"/>
            </a:blip>
            <a:srcRect/>
            <a:stretch>
              <a:fillRect/>
            </a:stretch>
          </p:blipFill>
          <p:spPr bwMode="auto">
            <a:xfrm>
              <a:off x="9783" y="2342"/>
              <a:ext cx="879" cy="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931" name="Line 494"/>
            <p:cNvSpPr>
              <a:spLocks noChangeShapeType="1"/>
            </p:cNvSpPr>
            <p:nvPr/>
          </p:nvSpPr>
          <p:spPr bwMode="auto">
            <a:xfrm>
              <a:off x="9753" y="2251"/>
              <a:ext cx="91" cy="2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32" name="Oval 495"/>
            <p:cNvSpPr>
              <a:spLocks noChangeArrowheads="1"/>
            </p:cNvSpPr>
            <p:nvPr/>
          </p:nvSpPr>
          <p:spPr bwMode="auto">
            <a:xfrm>
              <a:off x="9742" y="2388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33" name="Rectangle 496"/>
            <p:cNvSpPr>
              <a:spLocks noChangeArrowheads="1"/>
            </p:cNvSpPr>
            <p:nvPr/>
          </p:nvSpPr>
          <p:spPr bwMode="auto">
            <a:xfrm>
              <a:off x="9167" y="2434"/>
              <a:ext cx="5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i="0" dirty="0">
                  <a:solidFill>
                    <a:srgbClr val="FFFF00"/>
                  </a:solidFill>
                  <a:latin typeface="Times New Roman" pitchFamily="18" charset="0"/>
                </a:rPr>
                <a:t>=</a:t>
              </a:r>
            </a:p>
          </p:txBody>
        </p:sp>
        <p:sp>
          <p:nvSpPr>
            <p:cNvPr id="36934" name="Line 498"/>
            <p:cNvSpPr>
              <a:spLocks noChangeShapeType="1"/>
            </p:cNvSpPr>
            <p:nvPr/>
          </p:nvSpPr>
          <p:spPr bwMode="auto">
            <a:xfrm flipH="1">
              <a:off x="8392" y="2251"/>
              <a:ext cx="96" cy="1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35" name="Line 499"/>
            <p:cNvSpPr>
              <a:spLocks noChangeShapeType="1"/>
            </p:cNvSpPr>
            <p:nvPr/>
          </p:nvSpPr>
          <p:spPr bwMode="auto">
            <a:xfrm flipH="1">
              <a:off x="8392" y="2251"/>
              <a:ext cx="96" cy="2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36" name="Line 500"/>
            <p:cNvSpPr>
              <a:spLocks noChangeShapeType="1"/>
            </p:cNvSpPr>
            <p:nvPr/>
          </p:nvSpPr>
          <p:spPr bwMode="auto">
            <a:xfrm flipH="1">
              <a:off x="8392" y="2251"/>
              <a:ext cx="96" cy="31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37" name="Line 501"/>
            <p:cNvSpPr>
              <a:spLocks noChangeShapeType="1"/>
            </p:cNvSpPr>
            <p:nvPr/>
          </p:nvSpPr>
          <p:spPr bwMode="auto">
            <a:xfrm>
              <a:off x="5308" y="2614"/>
              <a:ext cx="725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38" name="Oval 502"/>
            <p:cNvSpPr>
              <a:spLocks noChangeArrowheads="1"/>
            </p:cNvSpPr>
            <p:nvPr/>
          </p:nvSpPr>
          <p:spPr bwMode="auto">
            <a:xfrm>
              <a:off x="8256" y="2297"/>
              <a:ext cx="272" cy="363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39" name="Rectangle 505"/>
            <p:cNvSpPr>
              <a:spLocks noChangeArrowheads="1"/>
            </p:cNvSpPr>
            <p:nvPr/>
          </p:nvSpPr>
          <p:spPr bwMode="auto">
            <a:xfrm>
              <a:off x="5009" y="2128"/>
              <a:ext cx="1040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200" i="0" dirty="0"/>
                <a:t>followed</a:t>
              </a:r>
            </a:p>
          </p:txBody>
        </p:sp>
        <p:sp>
          <p:nvSpPr>
            <p:cNvPr id="36940" name="Rectangle 506"/>
            <p:cNvSpPr>
              <a:spLocks noChangeArrowheads="1"/>
            </p:cNvSpPr>
            <p:nvPr/>
          </p:nvSpPr>
          <p:spPr bwMode="auto">
            <a:xfrm>
              <a:off x="5262" y="2272"/>
              <a:ext cx="726" cy="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eaLnBrk="1" hangingPunct="1">
                <a:spcBef>
                  <a:spcPct val="2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200" i="0" dirty="0"/>
                <a:t>by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38200"/>
          </a:xfrm>
        </p:spPr>
        <p:txBody>
          <a:bodyPr/>
          <a:lstStyle/>
          <a:p>
            <a:pPr algn="ctr"/>
            <a:r>
              <a:rPr lang="en-US" altLang="zh-CN" dirty="0" smtClean="0"/>
              <a:t>Why D.I.P.?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7772400" cy="48315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dirty="0" smtClean="0">
                <a:latin typeface="Comic Sans MS" pitchFamily="66" charset="0"/>
              </a:rPr>
              <a:t>Reasons for compression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Comic Sans MS" pitchFamily="66" charset="0"/>
              </a:rPr>
              <a:t>Image data need to be accessed at a different time or location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Comic Sans MS" pitchFamily="66" charset="0"/>
              </a:rPr>
              <a:t>Limited storage space and transmission bandwidth</a:t>
            </a:r>
          </a:p>
          <a:p>
            <a:pPr>
              <a:lnSpc>
                <a:spcPct val="80000"/>
              </a:lnSpc>
            </a:pPr>
            <a:r>
              <a:rPr lang="en-US" altLang="zh-CN" sz="2400" dirty="0" smtClean="0">
                <a:latin typeface="Comic Sans MS" pitchFamily="66" charset="0"/>
              </a:rPr>
              <a:t>Reasons for manipulation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Comic Sans MS" pitchFamily="66" charset="0"/>
              </a:rPr>
              <a:t>Image data might experience non-ideal acquisition, transmission or display (e.g., restoration, enhancement and interpolation)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Comic Sans MS" pitchFamily="66" charset="0"/>
              </a:rPr>
              <a:t>Image data might contain sensitive content (e.g., fight against piracy, or forgery)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Comic Sans MS" pitchFamily="66" charset="0"/>
              </a:rPr>
              <a:t>To produce images with artistic effect (e.g., </a:t>
            </a:r>
            <a:r>
              <a:rPr lang="en-US" altLang="zh-CN" sz="2000" dirty="0" err="1" smtClean="0">
                <a:latin typeface="Comic Sans MS" pitchFamily="66" charset="0"/>
              </a:rPr>
              <a:t>pointellism</a:t>
            </a:r>
            <a:r>
              <a:rPr lang="en-US" altLang="zh-CN" sz="2000" dirty="0" smtClean="0">
                <a:latin typeface="Comic Sans MS" pitchFamily="66" charset="0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altLang="zh-CN" sz="2400" dirty="0" smtClean="0">
                <a:latin typeface="Comic Sans MS" pitchFamily="66" charset="0"/>
              </a:rPr>
              <a:t>Reasons for analysis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Comic Sans MS" pitchFamily="66" charset="0"/>
              </a:rPr>
              <a:t>Image data need to be analyzed automatically in order to reduce the burden of human operators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Comic Sans MS" pitchFamily="66" charset="0"/>
              </a:rPr>
              <a:t>To teach a computer to “see” in A.I. tasks</a:t>
            </a:r>
          </a:p>
          <a:p>
            <a:pPr>
              <a:lnSpc>
                <a:spcPct val="80000"/>
              </a:lnSpc>
            </a:pPr>
            <a:endParaRPr lang="en-US" altLang="zh-CN" sz="2400" dirty="0" smtClean="0">
              <a:latin typeface="Comic Sans MS" pitchFamily="66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Rectangle 2"/>
          <p:cNvSpPr>
            <a:spLocks noChangeArrowheads="1"/>
          </p:cNvSpPr>
          <p:nvPr/>
        </p:nvSpPr>
        <p:spPr bwMode="auto">
          <a:xfrm>
            <a:off x="457966" y="274638"/>
            <a:ext cx="8228068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>
                <a:srgbClr val="CCFFFF"/>
              </a:buClr>
              <a:buSzPct val="100000"/>
              <a:buFont typeface="Arial" charset="0"/>
              <a:buNone/>
            </a:pPr>
            <a:r>
              <a:rPr lang="en-US" sz="4400" i="0" dirty="0">
                <a:solidFill>
                  <a:srgbClr val="CCFFFF"/>
                </a:solidFill>
              </a:rPr>
              <a:t>Parallel Recursive Filtering</a:t>
            </a:r>
            <a:r>
              <a:rPr lang="en-US" sz="4400" i="0" dirty="0" smtClean="0">
                <a:solidFill>
                  <a:srgbClr val="CCFFFF"/>
                </a:solidFill>
              </a:rPr>
              <a:t>:</a:t>
            </a:r>
            <a:endParaRPr lang="en-US" sz="4400" i="0" dirty="0">
              <a:solidFill>
                <a:srgbClr val="CCFFFF"/>
              </a:solidFill>
            </a:endParaRPr>
          </a:p>
        </p:txBody>
      </p:sp>
      <p:graphicFrame>
        <p:nvGraphicFramePr>
          <p:cNvPr id="6146" name="Object 66"/>
          <p:cNvGraphicFramePr>
            <a:graphicFrameLocks noChangeAspect="1"/>
          </p:cNvGraphicFramePr>
          <p:nvPr/>
        </p:nvGraphicFramePr>
        <p:xfrm>
          <a:off x="512793" y="2862263"/>
          <a:ext cx="735326" cy="1447800"/>
        </p:xfrm>
        <a:graphic>
          <a:graphicData uri="http://schemas.openxmlformats.org/presentationml/2006/ole">
            <p:oleObj spid="_x0000_s5122" name="Image" r:id="rId4" imgW="2084010" imgH="2084010" progId="">
              <p:embed/>
            </p:oleObj>
          </a:graphicData>
        </a:graphic>
      </p:graphicFrame>
      <p:sp>
        <p:nvSpPr>
          <p:cNvPr id="6158" name="Line 67"/>
          <p:cNvSpPr>
            <a:spLocks noChangeShapeType="1"/>
          </p:cNvSpPr>
          <p:nvPr/>
        </p:nvSpPr>
        <p:spPr bwMode="auto">
          <a:xfrm>
            <a:off x="2834874" y="4310063"/>
            <a:ext cx="34831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graphicFrame>
        <p:nvGraphicFramePr>
          <p:cNvPr id="6147" name="Object 68"/>
          <p:cNvGraphicFramePr>
            <a:graphicFrameLocks noChangeAspect="1"/>
          </p:cNvGraphicFramePr>
          <p:nvPr/>
        </p:nvGraphicFramePr>
        <p:xfrm>
          <a:off x="1985863" y="2481263"/>
          <a:ext cx="735326" cy="723900"/>
        </p:xfrm>
        <a:graphic>
          <a:graphicData uri="http://schemas.openxmlformats.org/presentationml/2006/ole">
            <p:oleObj spid="_x0000_s5123" name="Image" r:id="rId5" imgW="2084010" imgH="1042005" progId="">
              <p:embed/>
            </p:oleObj>
          </a:graphicData>
        </a:graphic>
      </p:graphicFrame>
      <p:graphicFrame>
        <p:nvGraphicFramePr>
          <p:cNvPr id="6148" name="Object 69"/>
          <p:cNvGraphicFramePr>
            <a:graphicFrameLocks noChangeAspect="1"/>
          </p:cNvGraphicFramePr>
          <p:nvPr/>
        </p:nvGraphicFramePr>
        <p:xfrm>
          <a:off x="1985863" y="3929063"/>
          <a:ext cx="735326" cy="723900"/>
        </p:xfrm>
        <a:graphic>
          <a:graphicData uri="http://schemas.openxmlformats.org/presentationml/2006/ole">
            <p:oleObj spid="_x0000_s5124" name="Image" r:id="rId6" imgW="2084010" imgH="1042005" progId="">
              <p:embed/>
            </p:oleObj>
          </a:graphicData>
        </a:graphic>
      </p:graphicFrame>
      <p:graphicFrame>
        <p:nvGraphicFramePr>
          <p:cNvPr id="6149" name="Object 70"/>
          <p:cNvGraphicFramePr>
            <a:graphicFrameLocks noChangeAspect="1"/>
          </p:cNvGraphicFramePr>
          <p:nvPr/>
        </p:nvGraphicFramePr>
        <p:xfrm>
          <a:off x="3296871" y="2481263"/>
          <a:ext cx="735326" cy="723900"/>
        </p:xfrm>
        <a:graphic>
          <a:graphicData uri="http://schemas.openxmlformats.org/presentationml/2006/ole">
            <p:oleObj spid="_x0000_s5125" r:id="rId7" imgW="2084010" imgH="1042005" progId="">
              <p:embed/>
            </p:oleObj>
          </a:graphicData>
        </a:graphic>
      </p:graphicFrame>
      <p:graphicFrame>
        <p:nvGraphicFramePr>
          <p:cNvPr id="6150" name="Object 71"/>
          <p:cNvGraphicFramePr>
            <a:graphicFrameLocks noChangeAspect="1"/>
          </p:cNvGraphicFramePr>
          <p:nvPr/>
        </p:nvGraphicFramePr>
        <p:xfrm>
          <a:off x="3296871" y="3929063"/>
          <a:ext cx="735326" cy="723900"/>
        </p:xfrm>
        <a:graphic>
          <a:graphicData uri="http://schemas.openxmlformats.org/presentationml/2006/ole">
            <p:oleObj spid="_x0000_s5126" r:id="rId8" imgW="2084010" imgH="1042005" progId="">
              <p:embed/>
            </p:oleObj>
          </a:graphicData>
        </a:graphic>
      </p:graphicFrame>
      <p:graphicFrame>
        <p:nvGraphicFramePr>
          <p:cNvPr id="6151" name="Object 72"/>
          <p:cNvGraphicFramePr>
            <a:graphicFrameLocks noChangeAspect="1"/>
          </p:cNvGraphicFramePr>
          <p:nvPr/>
        </p:nvGraphicFramePr>
        <p:xfrm>
          <a:off x="7823316" y="2917825"/>
          <a:ext cx="735326" cy="1447800"/>
        </p:xfrm>
        <a:graphic>
          <a:graphicData uri="http://schemas.openxmlformats.org/presentationml/2006/ole">
            <p:oleObj spid="_x0000_s5127" name="Image" r:id="rId9" imgW="2084010" imgH="2084010" progId="">
              <p:embed/>
            </p:oleObj>
          </a:graphicData>
        </a:graphic>
      </p:graphicFrame>
      <p:sp>
        <p:nvSpPr>
          <p:cNvPr id="6159" name="Line 73"/>
          <p:cNvSpPr>
            <a:spLocks noChangeShapeType="1"/>
          </p:cNvSpPr>
          <p:nvPr/>
        </p:nvSpPr>
        <p:spPr bwMode="auto">
          <a:xfrm>
            <a:off x="2834874" y="2862263"/>
            <a:ext cx="34831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160" name="Line 74"/>
          <p:cNvSpPr>
            <a:spLocks noChangeShapeType="1"/>
          </p:cNvSpPr>
          <p:nvPr/>
        </p:nvSpPr>
        <p:spPr bwMode="auto">
          <a:xfrm flipV="1">
            <a:off x="1390024" y="2852739"/>
            <a:ext cx="475704" cy="54292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161" name="Line 75"/>
          <p:cNvSpPr>
            <a:spLocks noChangeShapeType="1"/>
          </p:cNvSpPr>
          <p:nvPr/>
        </p:nvSpPr>
        <p:spPr bwMode="auto">
          <a:xfrm>
            <a:off x="1399699" y="3700463"/>
            <a:ext cx="466029" cy="5207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162" name="Line 76"/>
          <p:cNvSpPr>
            <a:spLocks noChangeShapeType="1"/>
          </p:cNvSpPr>
          <p:nvPr/>
        </p:nvSpPr>
        <p:spPr bwMode="auto">
          <a:xfrm flipV="1">
            <a:off x="7196032" y="3709989"/>
            <a:ext cx="520856" cy="57943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163" name="Line 77"/>
          <p:cNvSpPr>
            <a:spLocks noChangeShapeType="1"/>
          </p:cNvSpPr>
          <p:nvPr/>
        </p:nvSpPr>
        <p:spPr bwMode="auto">
          <a:xfrm>
            <a:off x="7196032" y="2917826"/>
            <a:ext cx="520856" cy="50482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164" name="Text Box 78"/>
          <p:cNvSpPr txBox="1">
            <a:spLocks noChangeArrowheads="1"/>
          </p:cNvSpPr>
          <p:nvPr/>
        </p:nvSpPr>
        <p:spPr bwMode="auto">
          <a:xfrm>
            <a:off x="1312621" y="3276600"/>
            <a:ext cx="108523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2400" i="0" dirty="0">
                <a:solidFill>
                  <a:schemeClr val="bg1"/>
                </a:solidFill>
              </a:rPr>
              <a:t>(</a:t>
            </a:r>
            <a:r>
              <a:rPr lang="en-US" sz="1400" i="0" dirty="0">
                <a:solidFill>
                  <a:srgbClr val="FFFF00"/>
                </a:solidFill>
              </a:rPr>
              <a:t>SCATTER</a:t>
            </a:r>
            <a:r>
              <a:rPr lang="en-US" sz="2400" i="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165" name="Text Box 79"/>
          <p:cNvSpPr txBox="1">
            <a:spLocks noChangeArrowheads="1"/>
          </p:cNvSpPr>
          <p:nvPr/>
        </p:nvSpPr>
        <p:spPr bwMode="auto">
          <a:xfrm>
            <a:off x="7239000" y="2133601"/>
            <a:ext cx="1371599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2400" i="0" dirty="0">
                <a:solidFill>
                  <a:schemeClr val="bg1"/>
                </a:solidFill>
              </a:rPr>
              <a:t>(</a:t>
            </a:r>
            <a:r>
              <a:rPr lang="en-US" sz="2400" i="0" dirty="0">
                <a:solidFill>
                  <a:srgbClr val="FFFF00"/>
                </a:solidFill>
              </a:rPr>
              <a:t>GATHER</a:t>
            </a:r>
            <a:r>
              <a:rPr lang="en-US" sz="2400" i="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166" name="Text Box 80"/>
          <p:cNvSpPr txBox="1">
            <a:spLocks noChangeArrowheads="1"/>
          </p:cNvSpPr>
          <p:nvPr/>
        </p:nvSpPr>
        <p:spPr bwMode="auto">
          <a:xfrm>
            <a:off x="2441410" y="3276600"/>
            <a:ext cx="123315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2400" i="0" dirty="0">
                <a:solidFill>
                  <a:srgbClr val="FFFF00"/>
                </a:solidFill>
              </a:rPr>
              <a:t>(</a:t>
            </a:r>
            <a:r>
              <a:rPr lang="en-US" sz="1200" i="0" dirty="0">
                <a:solidFill>
                  <a:srgbClr val="FFFF00"/>
                </a:solidFill>
              </a:rPr>
              <a:t>FILTER</a:t>
            </a:r>
            <a:r>
              <a:rPr lang="en-US" sz="2400" i="0" dirty="0">
                <a:solidFill>
                  <a:srgbClr val="FFFF00"/>
                </a:solidFill>
              </a:rPr>
              <a:t> </a:t>
            </a:r>
            <a:r>
              <a:rPr lang="en-US" sz="1400" i="0" dirty="0">
                <a:solidFill>
                  <a:srgbClr val="FFFF00"/>
                </a:solidFill>
              </a:rPr>
              <a:t>X-dir</a:t>
            </a:r>
            <a:r>
              <a:rPr lang="en-US" sz="2400" i="0" dirty="0">
                <a:solidFill>
                  <a:srgbClr val="FFFF00"/>
                </a:solidFill>
              </a:rPr>
              <a:t>)</a:t>
            </a:r>
          </a:p>
        </p:txBody>
      </p:sp>
      <p:graphicFrame>
        <p:nvGraphicFramePr>
          <p:cNvPr id="6152" name="Object 81"/>
          <p:cNvGraphicFramePr>
            <a:graphicFrameLocks noChangeAspect="1"/>
          </p:cNvGraphicFramePr>
          <p:nvPr/>
        </p:nvGraphicFramePr>
        <p:xfrm>
          <a:off x="5633465" y="3933825"/>
          <a:ext cx="462535" cy="1447800"/>
        </p:xfrm>
        <a:graphic>
          <a:graphicData uri="http://schemas.openxmlformats.org/presentationml/2006/ole">
            <p:oleObj spid="_x0000_s5128" name="Image" r:id="rId10" imgW="2084010" imgH="2084010" progId="">
              <p:embed/>
            </p:oleObj>
          </a:graphicData>
        </a:graphic>
      </p:graphicFrame>
      <p:graphicFrame>
        <p:nvGraphicFramePr>
          <p:cNvPr id="6153" name="Object 85"/>
          <p:cNvGraphicFramePr>
            <a:graphicFrameLocks noChangeAspect="1"/>
          </p:cNvGraphicFramePr>
          <p:nvPr/>
        </p:nvGraphicFramePr>
        <p:xfrm>
          <a:off x="5633464" y="1773238"/>
          <a:ext cx="462535" cy="1447800"/>
        </p:xfrm>
        <a:graphic>
          <a:graphicData uri="http://schemas.openxmlformats.org/presentationml/2006/ole">
            <p:oleObj spid="_x0000_s5129" name="Image" r:id="rId11" imgW="2084010" imgH="2084010" progId="">
              <p:embed/>
            </p:oleObj>
          </a:graphicData>
        </a:graphic>
      </p:graphicFrame>
      <p:sp>
        <p:nvSpPr>
          <p:cNvPr id="6167" name="Line 87"/>
          <p:cNvSpPr>
            <a:spLocks noChangeShapeType="1"/>
          </p:cNvSpPr>
          <p:nvPr/>
        </p:nvSpPr>
        <p:spPr bwMode="auto">
          <a:xfrm flipV="1">
            <a:off x="4170070" y="2852738"/>
            <a:ext cx="135293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168" name="Text Box 88"/>
          <p:cNvSpPr txBox="1">
            <a:spLocks noChangeArrowheads="1"/>
          </p:cNvSpPr>
          <p:nvPr/>
        </p:nvSpPr>
        <p:spPr bwMode="auto">
          <a:xfrm>
            <a:off x="4191000" y="3505200"/>
            <a:ext cx="1255152" cy="30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1200" i="0" dirty="0">
                <a:solidFill>
                  <a:schemeClr val="bg1"/>
                </a:solidFill>
              </a:rPr>
              <a:t>(</a:t>
            </a:r>
            <a:r>
              <a:rPr lang="en-US" sz="1400" i="0" dirty="0">
                <a:solidFill>
                  <a:srgbClr val="FFFF00"/>
                </a:solidFill>
              </a:rPr>
              <a:t>TRANSPOSE</a:t>
            </a:r>
            <a:r>
              <a:rPr lang="en-US" sz="1200" i="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169" name="Line 89"/>
          <p:cNvSpPr>
            <a:spLocks noChangeShapeType="1"/>
          </p:cNvSpPr>
          <p:nvPr/>
        </p:nvSpPr>
        <p:spPr bwMode="auto">
          <a:xfrm>
            <a:off x="6145452" y="4300538"/>
            <a:ext cx="34831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170" name="Line 90"/>
          <p:cNvSpPr>
            <a:spLocks noChangeShapeType="1"/>
          </p:cNvSpPr>
          <p:nvPr/>
        </p:nvSpPr>
        <p:spPr bwMode="auto">
          <a:xfrm>
            <a:off x="6145452" y="2852738"/>
            <a:ext cx="34831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171" name="Text Box 91"/>
          <p:cNvSpPr txBox="1">
            <a:spLocks noChangeArrowheads="1"/>
          </p:cNvSpPr>
          <p:nvPr/>
        </p:nvSpPr>
        <p:spPr bwMode="auto">
          <a:xfrm>
            <a:off x="5776176" y="3332163"/>
            <a:ext cx="118186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sz="2400" i="0" dirty="0">
                <a:solidFill>
                  <a:srgbClr val="FFFF00"/>
                </a:solidFill>
              </a:rPr>
              <a:t>(</a:t>
            </a:r>
            <a:r>
              <a:rPr lang="en-US" sz="1200" i="0" dirty="0">
                <a:solidFill>
                  <a:srgbClr val="FFFF00"/>
                </a:solidFill>
              </a:rPr>
              <a:t>FILTER</a:t>
            </a:r>
            <a:r>
              <a:rPr lang="en-US" sz="2400" i="0" dirty="0">
                <a:solidFill>
                  <a:srgbClr val="FFFF00"/>
                </a:solidFill>
              </a:rPr>
              <a:t> </a:t>
            </a:r>
            <a:r>
              <a:rPr lang="en-US" sz="1200" i="0" dirty="0">
                <a:solidFill>
                  <a:srgbClr val="FFFF00"/>
                </a:solidFill>
              </a:rPr>
              <a:t>Y-dir</a:t>
            </a:r>
            <a:r>
              <a:rPr lang="en-US" sz="2400" i="0" dirty="0">
                <a:solidFill>
                  <a:srgbClr val="FFFF00"/>
                </a:solidFill>
              </a:rPr>
              <a:t>)</a:t>
            </a:r>
          </a:p>
        </p:txBody>
      </p:sp>
      <p:graphicFrame>
        <p:nvGraphicFramePr>
          <p:cNvPr id="6154" name="Object 94"/>
          <p:cNvGraphicFramePr>
            <a:graphicFrameLocks noChangeAspect="1"/>
          </p:cNvGraphicFramePr>
          <p:nvPr/>
        </p:nvGraphicFramePr>
        <p:xfrm>
          <a:off x="6657438" y="1773238"/>
          <a:ext cx="505361" cy="1447800"/>
        </p:xfrm>
        <a:graphic>
          <a:graphicData uri="http://schemas.openxmlformats.org/presentationml/2006/ole">
            <p:oleObj spid="_x0000_s5130" name="Image" r:id="rId12" imgW="2084010" imgH="2084010" progId="">
              <p:embed/>
            </p:oleObj>
          </a:graphicData>
        </a:graphic>
      </p:graphicFrame>
      <p:graphicFrame>
        <p:nvGraphicFramePr>
          <p:cNvPr id="6155" name="Object 95"/>
          <p:cNvGraphicFramePr>
            <a:graphicFrameLocks noChangeAspect="1"/>
          </p:cNvGraphicFramePr>
          <p:nvPr/>
        </p:nvGraphicFramePr>
        <p:xfrm>
          <a:off x="6657439" y="3933825"/>
          <a:ext cx="505361" cy="1447800"/>
        </p:xfrm>
        <a:graphic>
          <a:graphicData uri="http://schemas.openxmlformats.org/presentationml/2006/ole">
            <p:oleObj spid="_x0000_s5131" name="Image" r:id="rId13" imgW="2084010" imgH="2084010" progId="">
              <p:embed/>
            </p:oleObj>
          </a:graphicData>
        </a:graphic>
      </p:graphicFrame>
      <p:sp>
        <p:nvSpPr>
          <p:cNvPr id="6172" name="Line 96"/>
          <p:cNvSpPr>
            <a:spLocks noChangeShapeType="1"/>
          </p:cNvSpPr>
          <p:nvPr/>
        </p:nvSpPr>
        <p:spPr bwMode="auto">
          <a:xfrm flipV="1">
            <a:off x="4132982" y="4292600"/>
            <a:ext cx="135293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31521" name="Rectangle 97"/>
          <p:cNvSpPr>
            <a:spLocks noGrp="1" noChangeArrowheads="1"/>
          </p:cNvSpPr>
          <p:nvPr>
            <p:ph type="body" idx="1"/>
          </p:nvPr>
        </p:nvSpPr>
        <p:spPr>
          <a:xfrm>
            <a:off x="439422" y="5734051"/>
            <a:ext cx="8557836" cy="646113"/>
          </a:xfrm>
        </p:spPr>
        <p:txBody>
          <a:bodyPr>
            <a:normAutofit fontScale="70000" lnSpcReduction="20000"/>
          </a:bodyPr>
          <a:lstStyle/>
          <a:p>
            <a:pPr marL="342900" indent="-342900" defTabSz="914400" eaLnBrk="1" hangingPunct="1"/>
            <a:r>
              <a:rPr lang="en-US" smtClean="0"/>
              <a:t>Drawback: transpose operation is very expensive (esp. when nr. CPUs is large)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 – Parallel Image Processing on Clusters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3200" dirty="0" smtClean="0"/>
              <a:t>Apply anisotropic Gaussian filter bank to input image</a:t>
            </a:r>
          </a:p>
          <a:p>
            <a:pPr marL="342900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sz="3200" dirty="0" smtClean="0"/>
              <a:t>Maximum response when filter tuned to line direction</a:t>
            </a:r>
          </a:p>
          <a:p>
            <a:pPr marL="342900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sz="3200" dirty="0" smtClean="0"/>
              <a:t>Here 3 different implementations</a:t>
            </a:r>
          </a:p>
          <a:p>
            <a:pPr marL="1143000" lvl="2">
              <a:spcBef>
                <a:spcPts val="5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dirty="0" smtClean="0"/>
              <a:t>fixed filters applied to a rotating image</a:t>
            </a:r>
          </a:p>
          <a:p>
            <a:pPr marL="1143000" lvl="2">
              <a:spcBef>
                <a:spcPts val="5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dirty="0" smtClean="0"/>
              <a:t>rotating filters applied to fixed input image</a:t>
            </a:r>
          </a:p>
          <a:p>
            <a:pPr marL="1600200" lvl="3">
              <a:spcBef>
                <a:spcPts val="488"/>
              </a:spcBef>
              <a:buClr>
                <a:srgbClr val="FFFFFF"/>
              </a:buClr>
              <a:buSzPct val="100000"/>
              <a:buFont typeface="Arial" charset="0"/>
              <a:buChar char="–"/>
            </a:pPr>
            <a:r>
              <a:rPr lang="en-US" sz="2000" dirty="0" smtClean="0"/>
              <a:t>separable (UV)</a:t>
            </a:r>
          </a:p>
          <a:p>
            <a:pPr marL="1600200" lvl="3">
              <a:spcBef>
                <a:spcPts val="488"/>
              </a:spcBef>
              <a:buClr>
                <a:srgbClr val="FFFFFF"/>
              </a:buClr>
              <a:buSzPct val="100000"/>
              <a:buFont typeface="Arial" charset="0"/>
              <a:buChar char="–"/>
            </a:pPr>
            <a:r>
              <a:rPr lang="en-US" sz="2000" dirty="0" smtClean="0"/>
              <a:t>non-separable (2D)</a:t>
            </a:r>
          </a:p>
          <a:p>
            <a:pPr marL="342900">
              <a:spcBef>
                <a:spcPts val="7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sz="3200" dirty="0" smtClean="0"/>
              <a:t>             Depending </a:t>
            </a:r>
            <a:r>
              <a:rPr lang="en-US" sz="3200" dirty="0" smtClean="0"/>
              <a:t>on parameter space:</a:t>
            </a:r>
          </a:p>
          <a:p>
            <a:pPr marL="1143000" lvl="2">
              <a:spcBef>
                <a:spcPts val="588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-US" dirty="0" smtClean="0"/>
              <a:t>             few </a:t>
            </a:r>
            <a:r>
              <a:rPr lang="en-US" dirty="0" smtClean="0"/>
              <a:t>minutes - several hours</a:t>
            </a:r>
          </a:p>
          <a:p>
            <a:pPr marL="1600200" lvl="3">
              <a:spcBef>
                <a:spcPts val="488"/>
              </a:spcBef>
              <a:buClr>
                <a:srgbClr val="FFFFFF"/>
              </a:buClr>
              <a:buSzPct val="100000"/>
              <a:buFont typeface="Arial" charset="0"/>
              <a:buChar char="–"/>
            </a:pPr>
            <a:endParaRPr lang="en-US" sz="2000" dirty="0" smtClean="0"/>
          </a:p>
          <a:p>
            <a:pPr marL="1600200" lvl="3">
              <a:spcBef>
                <a:spcPts val="488"/>
              </a:spcBef>
              <a:buClr>
                <a:srgbClr val="FFFFFF"/>
              </a:buClr>
              <a:buSzPct val="100000"/>
              <a:buNone/>
            </a:pPr>
            <a:r>
              <a:rPr lang="en-US" sz="2000" dirty="0" smtClean="0"/>
              <a:t>  </a:t>
            </a:r>
            <a:r>
              <a:rPr lang="en-US" sz="2000" dirty="0" smtClean="0">
                <a:solidFill>
                  <a:srgbClr val="FF0000"/>
                </a:solidFill>
              </a:rPr>
              <a:t>( the study done by </a:t>
            </a:r>
            <a:r>
              <a:rPr lang="en-US" sz="2000" dirty="0" err="1" smtClean="0">
                <a:solidFill>
                  <a:srgbClr val="FF0000"/>
                </a:solidFill>
              </a:rPr>
              <a:t>Vrije</a:t>
            </a:r>
            <a:r>
              <a:rPr lang="en-US" sz="2000" dirty="0" smtClean="0">
                <a:solidFill>
                  <a:srgbClr val="FF0000"/>
                </a:solidFill>
              </a:rPr>
              <a:t> University)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8" name="Picture 6" descr="cel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419600"/>
            <a:ext cx="1295400" cy="12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celegres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5275263"/>
            <a:ext cx="12779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spiral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33528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spiralr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0" y="49530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FF"/>
                </a:solidFill>
              </a:rPr>
              <a:t>Sequential = parallel</a:t>
            </a:r>
            <a:endParaRPr lang="en-US" dirty="0"/>
          </a:p>
        </p:txBody>
      </p:sp>
      <p:sp>
        <p:nvSpPr>
          <p:cNvPr id="5" name="Text Box 13"/>
          <p:cNvSpPr txBox="1">
            <a:spLocks noGrp="1" noChangeArrowheads="1"/>
          </p:cNvSpPr>
          <p:nvPr>
            <p:ph idx="1"/>
          </p:nvPr>
        </p:nvSpPr>
        <p:spPr bwMode="auto">
          <a:xfrm>
            <a:off x="914400" y="1783560"/>
            <a:ext cx="7772400" cy="4691157"/>
          </a:xfrm>
          <a:prstGeom prst="rect">
            <a:avLst/>
          </a:prstGeom>
          <a:gradFill rotWithShape="1">
            <a:gsLst>
              <a:gs pos="0">
                <a:srgbClr val="00CC99"/>
              </a:gs>
              <a:gs pos="100000">
                <a:srgbClr val="00CC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all orientations theta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geometricOp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&amp;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rotatIm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-theta,  LINEAR,  0,  p,  “rotate”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for all smoothing scales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for all differentiation scales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genConvolution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 filtIm1,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mirrorBorder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“gauss”,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2,  0 );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genConvolution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 filtIm2,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mirrorBorder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“gauss”,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0,  0 );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binaryPixOpI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 filtIm1,  filtIm2,  “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negdiv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binaryPixOpC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 filtIm1,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“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binaryPixOpI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contrIm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filtIm1,  “max”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geometricOp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contrIm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&amp;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backIm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theta,  LINEAR,  0,  p,  “rotate”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binaryPixOpI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resltIm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backIm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“max”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}						IMPLEMENTATION 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FF"/>
                </a:solidFill>
              </a:rPr>
              <a:t>Sequential = parallel</a:t>
            </a:r>
            <a:endParaRPr lang="en-US" dirty="0"/>
          </a:p>
        </p:txBody>
      </p:sp>
      <p:sp>
        <p:nvSpPr>
          <p:cNvPr id="5" name="Text Box 20"/>
          <p:cNvSpPr txBox="1">
            <a:spLocks noGrp="1" noChangeArrowheads="1"/>
          </p:cNvSpPr>
          <p:nvPr>
            <p:ph idx="1"/>
          </p:nvPr>
        </p:nvSpPr>
        <p:spPr bwMode="auto">
          <a:xfrm>
            <a:off x="914400" y="1783560"/>
            <a:ext cx="7772400" cy="4572000"/>
          </a:xfrm>
          <a:prstGeom prst="rect">
            <a:avLst/>
          </a:prstGeom>
          <a:gradFill rotWithShape="1">
            <a:gsLst>
              <a:gs pos="0">
                <a:srgbClr val="00CC99"/>
              </a:gs>
              <a:gs pos="100000">
                <a:srgbClr val="00CC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all orientations theta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for all smoothing scales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for all differentiation scales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genConvolution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(filtIm1,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mirrorBorder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“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func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2, 0 );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genConvolution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(filtIm2,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mirrorBorder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“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func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0, 0 );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binaryPixOpI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(filtIm1, filtIm2, “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negdiv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binaryPixOpC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(filtIm1,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“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binaryPixOpI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resltIm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filtIm1, “max”);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			IMPLEMENTATIONS 2 and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FF"/>
                </a:solidFill>
              </a:rPr>
              <a:t>Measurements on DAS-1</a:t>
            </a:r>
            <a:endParaRPr lang="en-US" dirty="0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>
            <p:ph idx="1"/>
          </p:nvPr>
        </p:nvGraphicFramePr>
        <p:xfrm>
          <a:off x="811213" y="1630363"/>
          <a:ext cx="5205412" cy="3154362"/>
        </p:xfrm>
        <a:graphic>
          <a:graphicData uri="http://schemas.openxmlformats.org/presentationml/2006/ole">
            <p:oleObj spid="_x0000_s6146" name="Worksheet" r:id="rId3" imgW="5172159" imgH="3133657" progId="Excel.Sheet.8">
              <p:embed/>
            </p:oleObj>
          </a:graphicData>
        </a:graphic>
      </p:graphicFrame>
      <p:sp>
        <p:nvSpPr>
          <p:cNvPr id="5" name="Rectangle 4"/>
          <p:cNvSpPr/>
          <p:nvPr/>
        </p:nvSpPr>
        <p:spPr>
          <a:xfrm>
            <a:off x="2800200" y="6225062"/>
            <a:ext cx="39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 the study done by </a:t>
            </a:r>
            <a:r>
              <a:rPr lang="en-US" dirty="0" err="1" smtClean="0">
                <a:solidFill>
                  <a:srgbClr val="FF0000"/>
                </a:solidFill>
              </a:rPr>
              <a:t>Vrije</a:t>
            </a:r>
            <a:r>
              <a:rPr lang="en-US" dirty="0" smtClean="0">
                <a:solidFill>
                  <a:srgbClr val="FF0000"/>
                </a:solidFill>
              </a:rPr>
              <a:t> University)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6477000" y="1219200"/>
            <a:ext cx="2514600" cy="990600"/>
          </a:xfrm>
          <a:prstGeom prst="rect">
            <a:avLst/>
          </a:prstGeom>
        </p:spPr>
        <p:txBody>
          <a:bodyPr vert="horz" lIns="92075" tIns="46038" rIns="92075" bIns="46038"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512x512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36 orientations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 anisotropic filters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1" y="4953000"/>
            <a:ext cx="7696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buChar char="•"/>
            </a:pPr>
            <a:r>
              <a:rPr lang="en-US" sz="2000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So: </a:t>
            </a:r>
            <a:r>
              <a:rPr lang="en-US" sz="2000" kern="1200" dirty="0">
                <a:solidFill>
                  <a:srgbClr val="FFCC00"/>
                </a:solidFill>
                <a:latin typeface="Arial" charset="0"/>
                <a:ea typeface="+mn-ea"/>
                <a:cs typeface="+mn-cs"/>
              </a:rPr>
              <a:t>part of the efficiency of parallel execution always remains in the hands of the application programmer!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FF"/>
                </a:solidFill>
              </a:rPr>
              <a:t>Measurements on DAS-2</a:t>
            </a:r>
            <a:endParaRPr lang="en-US" dirty="0"/>
          </a:p>
        </p:txBody>
      </p:sp>
      <p:graphicFrame>
        <p:nvGraphicFramePr>
          <p:cNvPr id="67586" name="Object 10"/>
          <p:cNvGraphicFramePr>
            <a:graphicFrameLocks noChangeAspect="1"/>
          </p:cNvGraphicFramePr>
          <p:nvPr>
            <p:ph idx="1"/>
          </p:nvPr>
        </p:nvGraphicFramePr>
        <p:xfrm>
          <a:off x="838200" y="2514600"/>
          <a:ext cx="5938838" cy="3424124"/>
        </p:xfrm>
        <a:graphic>
          <a:graphicData uri="http://schemas.openxmlformats.org/presentationml/2006/ole">
            <p:oleObj spid="_x0000_s67586" name="Worksheet" r:id="rId3" imgW="7153656" imgH="4124554" progId="Excel.Sheet.8">
              <p:embed/>
            </p:oleObj>
          </a:graphicData>
        </a:graphic>
      </p:graphicFrame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6629400" y="1828800"/>
            <a:ext cx="2660650" cy="838199"/>
          </a:xfrm>
          <a:prstGeom prst="rect">
            <a:avLst/>
          </a:prstGeom>
        </p:spPr>
        <p:txBody>
          <a:bodyPr vert="horz" lIns="92075" tIns="46038" rIns="92075" bIns="46038">
            <a:normAutofit fontScale="4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512x512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36 orientations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 anisotropic filters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52401" y="5943600"/>
            <a:ext cx="8991600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buChar char="•"/>
            </a:pPr>
            <a:r>
              <a:rPr lang="en-US" sz="2400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So: </a:t>
            </a:r>
            <a:r>
              <a:rPr lang="en-US" sz="2400" kern="1200" dirty="0">
                <a:solidFill>
                  <a:srgbClr val="FFCC00"/>
                </a:solidFill>
                <a:latin typeface="Arial" charset="0"/>
                <a:ea typeface="+mn-ea"/>
                <a:cs typeface="+mn-cs"/>
              </a:rPr>
              <a:t>lazy parallelization</a:t>
            </a:r>
            <a:r>
              <a:rPr lang="en-US" sz="2400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 (or: optimization across library calls) </a:t>
            </a:r>
            <a:r>
              <a:rPr lang="en-US" sz="2400" kern="1200" dirty="0">
                <a:solidFill>
                  <a:srgbClr val="FFCC00"/>
                </a:solidFill>
                <a:latin typeface="Arial" charset="0"/>
                <a:ea typeface="+mn-ea"/>
                <a:cs typeface="+mn-cs"/>
              </a:rPr>
              <a:t>is </a:t>
            </a:r>
            <a:r>
              <a:rPr lang="en-US" sz="2400" i="1" kern="1200" dirty="0">
                <a:solidFill>
                  <a:srgbClr val="FFCC00"/>
                </a:solidFill>
                <a:latin typeface="Arial" charset="0"/>
                <a:ea typeface="+mn-ea"/>
                <a:cs typeface="+mn-cs"/>
              </a:rPr>
              <a:t>very</a:t>
            </a:r>
            <a:r>
              <a:rPr lang="en-US" sz="2400" kern="1200" dirty="0">
                <a:solidFill>
                  <a:srgbClr val="FFCC00"/>
                </a:solidFill>
                <a:latin typeface="Arial" charset="0"/>
                <a:ea typeface="+mn-ea"/>
                <a:cs typeface="+mn-cs"/>
              </a:rPr>
              <a:t> important for high efficiency!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7772400" cy="4831560"/>
          </a:xfrm>
        </p:spPr>
        <p:txBody>
          <a:bodyPr/>
          <a:lstStyle/>
          <a:p>
            <a:r>
              <a:rPr lang="nl-NL" dirty="0" smtClean="0"/>
              <a:t>Parallel Image Processing by </a:t>
            </a:r>
            <a:r>
              <a:rPr lang="en-US" sz="2800" dirty="0" smtClean="0"/>
              <a:t>Quantitative Imaging Group</a:t>
            </a:r>
            <a:endParaRPr lang="en-US" dirty="0" smtClean="0"/>
          </a:p>
          <a:p>
            <a:r>
              <a:rPr lang="en-US" dirty="0" smtClean="0"/>
              <a:t>Digital Image Processing by Rafael Gonzalez, and Richard Wood.</a:t>
            </a:r>
          </a:p>
          <a:p>
            <a:r>
              <a:rPr lang="en-US" dirty="0" smtClean="0"/>
              <a:t>Multimedia Content Analysis on Clusters and Grids by Frank J. </a:t>
            </a:r>
            <a:r>
              <a:rPr lang="en-US" dirty="0" err="1" smtClean="0"/>
              <a:t>Seinstra</a:t>
            </a:r>
            <a:endParaRPr lang="en-US" dirty="0" smtClean="0"/>
          </a:p>
          <a:p>
            <a:r>
              <a:rPr lang="en-US" dirty="0" smtClean="0"/>
              <a:t>Tutorial in Data Parallel Image Processing by Thomas </a:t>
            </a:r>
            <a:r>
              <a:rPr lang="en-US" dirty="0" err="1" smtClean="0"/>
              <a:t>Bräunl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95400"/>
            <a:ext cx="8077200" cy="2514600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Q: What are two algorithms that we can use to remove noise from the image and how they work?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3000"/>
            <a:ext cx="7696200" cy="521256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274064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How to remove noise?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28876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1) Using Median for each pixel and apply it for 3*3 mask</a:t>
            </a:r>
          </a:p>
          <a:p>
            <a:pPr>
              <a:buNone/>
            </a:pPr>
            <a:r>
              <a:rPr lang="en-GB" sz="3200" dirty="0" smtClean="0"/>
              <a:t>1 1 1 2 </a:t>
            </a:r>
            <a:r>
              <a:rPr lang="en-GB" sz="4000" dirty="0" smtClean="0">
                <a:solidFill>
                  <a:srgbClr val="FFFF00"/>
                </a:solidFill>
              </a:rPr>
              <a:t>2</a:t>
            </a:r>
            <a:r>
              <a:rPr lang="en-GB" sz="3200" dirty="0" smtClean="0"/>
              <a:t> 2 2 2 </a:t>
            </a:r>
            <a:r>
              <a:rPr lang="en-GB" sz="2800" dirty="0" smtClean="0"/>
              <a:t>8</a:t>
            </a:r>
            <a:r>
              <a:rPr lang="en-GB" sz="3200" dirty="0" smtClean="0"/>
              <a:t> </a:t>
            </a:r>
            <a:r>
              <a:rPr lang="en-GB" sz="3200" dirty="0" smtClean="0">
                <a:sym typeface="Wingdings" pitchFamily="2" charset="2"/>
              </a:rPr>
              <a:t> median = 2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7" descr="stdImg"/>
          <p:cNvPicPr>
            <a:picLocks noChangeAspect="1" noChangeArrowheads="1"/>
          </p:cNvPicPr>
          <p:nvPr/>
        </p:nvPicPr>
        <p:blipFill>
          <a:blip r:embed="rId2">
            <a:lum bright="40000" contrast="-70000"/>
          </a:blip>
          <a:srcRect/>
          <a:stretch>
            <a:fillRect/>
          </a:stretch>
        </p:blipFill>
        <p:spPr>
          <a:xfrm>
            <a:off x="7250112" y="3125788"/>
            <a:ext cx="1395413" cy="938212"/>
          </a:xfrm>
          <a:prstGeom prst="rect">
            <a:avLst/>
          </a:prstGeom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371600" y="3124200"/>
            <a:ext cx="1371600" cy="914400"/>
            <a:chOff x="768" y="2064"/>
            <a:chExt cx="864" cy="576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768" y="2544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768" y="2448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864" y="2544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768" y="2352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864" y="2448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960" y="2544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68" y="2160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864" y="225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960" y="2352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1056" y="2448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1152" y="2544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768" y="2256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864" y="2352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960" y="2448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1056" y="2544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768" y="206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864" y="2160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6"/>
            <p:cNvSpPr>
              <a:spLocks noChangeArrowheads="1"/>
            </p:cNvSpPr>
            <p:nvPr/>
          </p:nvSpPr>
          <p:spPr bwMode="auto">
            <a:xfrm>
              <a:off x="960" y="2256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1056" y="2352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1152" y="2448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1248" y="254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30"/>
            <p:cNvSpPr>
              <a:spLocks noChangeArrowheads="1"/>
            </p:cNvSpPr>
            <p:nvPr/>
          </p:nvSpPr>
          <p:spPr bwMode="auto">
            <a:xfrm>
              <a:off x="864" y="206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960" y="216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2"/>
            <p:cNvSpPr>
              <a:spLocks noChangeArrowheads="1"/>
            </p:cNvSpPr>
            <p:nvPr/>
          </p:nvSpPr>
          <p:spPr bwMode="auto">
            <a:xfrm>
              <a:off x="1056" y="2256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3"/>
            <p:cNvSpPr>
              <a:spLocks noChangeArrowheads="1"/>
            </p:cNvSpPr>
            <p:nvPr/>
          </p:nvSpPr>
          <p:spPr bwMode="auto">
            <a:xfrm>
              <a:off x="1152" y="235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4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5"/>
            <p:cNvSpPr>
              <a:spLocks noChangeArrowheads="1"/>
            </p:cNvSpPr>
            <p:nvPr/>
          </p:nvSpPr>
          <p:spPr bwMode="auto">
            <a:xfrm>
              <a:off x="1344" y="254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6"/>
            <p:cNvSpPr>
              <a:spLocks noChangeArrowheads="1"/>
            </p:cNvSpPr>
            <p:nvPr/>
          </p:nvSpPr>
          <p:spPr bwMode="auto">
            <a:xfrm>
              <a:off x="960" y="206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1056" y="2160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8"/>
            <p:cNvSpPr>
              <a:spLocks noChangeArrowheads="1"/>
            </p:cNvSpPr>
            <p:nvPr/>
          </p:nvSpPr>
          <p:spPr bwMode="auto">
            <a:xfrm>
              <a:off x="1152" y="2256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9"/>
            <p:cNvSpPr>
              <a:spLocks noChangeArrowheads="1"/>
            </p:cNvSpPr>
            <p:nvPr/>
          </p:nvSpPr>
          <p:spPr bwMode="auto">
            <a:xfrm>
              <a:off x="1248" y="2352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1344" y="2448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41"/>
            <p:cNvSpPr>
              <a:spLocks noChangeArrowheads="1"/>
            </p:cNvSpPr>
            <p:nvPr/>
          </p:nvSpPr>
          <p:spPr bwMode="auto">
            <a:xfrm>
              <a:off x="1440" y="254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1536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3"/>
            <p:cNvSpPr>
              <a:spLocks noChangeArrowheads="1"/>
            </p:cNvSpPr>
            <p:nvPr/>
          </p:nvSpPr>
          <p:spPr bwMode="auto">
            <a:xfrm>
              <a:off x="1440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4"/>
            <p:cNvSpPr>
              <a:spLocks noChangeArrowheads="1"/>
            </p:cNvSpPr>
            <p:nvPr/>
          </p:nvSpPr>
          <p:spPr bwMode="auto">
            <a:xfrm>
              <a:off x="1536" y="216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5"/>
            <p:cNvSpPr>
              <a:spLocks noChangeArrowheads="1"/>
            </p:cNvSpPr>
            <p:nvPr/>
          </p:nvSpPr>
          <p:spPr bwMode="auto">
            <a:xfrm>
              <a:off x="1344" y="2064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6"/>
            <p:cNvSpPr>
              <a:spLocks noChangeArrowheads="1"/>
            </p:cNvSpPr>
            <p:nvPr/>
          </p:nvSpPr>
          <p:spPr bwMode="auto">
            <a:xfrm>
              <a:off x="1440" y="2160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7"/>
            <p:cNvSpPr>
              <a:spLocks noChangeArrowheads="1"/>
            </p:cNvSpPr>
            <p:nvPr/>
          </p:nvSpPr>
          <p:spPr bwMode="auto">
            <a:xfrm>
              <a:off x="1536" y="2256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8"/>
            <p:cNvSpPr>
              <a:spLocks noChangeArrowheads="1"/>
            </p:cNvSpPr>
            <p:nvPr/>
          </p:nvSpPr>
          <p:spPr bwMode="auto">
            <a:xfrm>
              <a:off x="1248" y="2064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9"/>
            <p:cNvSpPr>
              <a:spLocks noChangeArrowheads="1"/>
            </p:cNvSpPr>
            <p:nvPr/>
          </p:nvSpPr>
          <p:spPr bwMode="auto">
            <a:xfrm>
              <a:off x="1344" y="216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50"/>
            <p:cNvSpPr>
              <a:spLocks noChangeArrowheads="1"/>
            </p:cNvSpPr>
            <p:nvPr/>
          </p:nvSpPr>
          <p:spPr bwMode="auto">
            <a:xfrm>
              <a:off x="1440" y="2256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51"/>
            <p:cNvSpPr>
              <a:spLocks noChangeArrowheads="1"/>
            </p:cNvSpPr>
            <p:nvPr/>
          </p:nvSpPr>
          <p:spPr bwMode="auto">
            <a:xfrm>
              <a:off x="1536" y="2352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52"/>
            <p:cNvSpPr>
              <a:spLocks noChangeArrowheads="1"/>
            </p:cNvSpPr>
            <p:nvPr/>
          </p:nvSpPr>
          <p:spPr bwMode="auto">
            <a:xfrm>
              <a:off x="1152" y="2064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1248" y="2160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54"/>
            <p:cNvSpPr>
              <a:spLocks noChangeArrowheads="1"/>
            </p:cNvSpPr>
            <p:nvPr/>
          </p:nvSpPr>
          <p:spPr bwMode="auto">
            <a:xfrm>
              <a:off x="1344" y="2256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55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56"/>
            <p:cNvSpPr>
              <a:spLocks noChangeArrowheads="1"/>
            </p:cNvSpPr>
            <p:nvPr/>
          </p:nvSpPr>
          <p:spPr bwMode="auto">
            <a:xfrm>
              <a:off x="1536" y="2448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57"/>
            <p:cNvSpPr>
              <a:spLocks noChangeArrowheads="1"/>
            </p:cNvSpPr>
            <p:nvPr/>
          </p:nvSpPr>
          <p:spPr bwMode="auto">
            <a:xfrm>
              <a:off x="1056" y="206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8"/>
            <p:cNvSpPr>
              <a:spLocks noChangeArrowheads="1"/>
            </p:cNvSpPr>
            <p:nvPr/>
          </p:nvSpPr>
          <p:spPr bwMode="auto">
            <a:xfrm>
              <a:off x="1152" y="2160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9"/>
            <p:cNvSpPr>
              <a:spLocks noChangeArrowheads="1"/>
            </p:cNvSpPr>
            <p:nvPr/>
          </p:nvSpPr>
          <p:spPr bwMode="auto">
            <a:xfrm>
              <a:off x="1536" y="254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60"/>
            <p:cNvSpPr>
              <a:spLocks noChangeArrowheads="1"/>
            </p:cNvSpPr>
            <p:nvPr/>
          </p:nvSpPr>
          <p:spPr bwMode="auto">
            <a:xfrm>
              <a:off x="1440" y="2448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1"/>
            <p:cNvSpPr>
              <a:spLocks noChangeArrowheads="1"/>
            </p:cNvSpPr>
            <p:nvPr/>
          </p:nvSpPr>
          <p:spPr bwMode="auto">
            <a:xfrm>
              <a:off x="1344" y="2352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62"/>
            <p:cNvSpPr>
              <a:spLocks noChangeArrowheads="1"/>
            </p:cNvSpPr>
            <p:nvPr/>
          </p:nvSpPr>
          <p:spPr bwMode="auto">
            <a:xfrm>
              <a:off x="1248" y="225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63"/>
            <p:cNvSpPr>
              <a:spLocks noChangeArrowheads="1"/>
            </p:cNvSpPr>
            <p:nvPr/>
          </p:nvSpPr>
          <p:spPr bwMode="auto">
            <a:xfrm>
              <a:off x="768" y="2064"/>
              <a:ext cx="864" cy="57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64"/>
            <p:cNvSpPr>
              <a:spLocks noChangeShapeType="1"/>
            </p:cNvSpPr>
            <p:nvPr/>
          </p:nvSpPr>
          <p:spPr bwMode="auto">
            <a:xfrm>
              <a:off x="768" y="2160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5"/>
            <p:cNvSpPr>
              <a:spLocks noChangeShapeType="1"/>
            </p:cNvSpPr>
            <p:nvPr/>
          </p:nvSpPr>
          <p:spPr bwMode="auto">
            <a:xfrm>
              <a:off x="768" y="2256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6"/>
            <p:cNvSpPr>
              <a:spLocks noChangeShapeType="1"/>
            </p:cNvSpPr>
            <p:nvPr/>
          </p:nvSpPr>
          <p:spPr bwMode="auto">
            <a:xfrm>
              <a:off x="768" y="2352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7"/>
            <p:cNvSpPr>
              <a:spLocks noChangeShapeType="1"/>
            </p:cNvSpPr>
            <p:nvPr/>
          </p:nvSpPr>
          <p:spPr bwMode="auto">
            <a:xfrm>
              <a:off x="768" y="2448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8"/>
            <p:cNvSpPr>
              <a:spLocks noChangeShapeType="1"/>
            </p:cNvSpPr>
            <p:nvPr/>
          </p:nvSpPr>
          <p:spPr bwMode="auto">
            <a:xfrm>
              <a:off x="768" y="2544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9"/>
            <p:cNvSpPr>
              <a:spLocks noChangeShapeType="1"/>
            </p:cNvSpPr>
            <p:nvPr/>
          </p:nvSpPr>
          <p:spPr bwMode="auto">
            <a:xfrm flipV="1">
              <a:off x="86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70"/>
            <p:cNvSpPr>
              <a:spLocks noChangeShapeType="1"/>
            </p:cNvSpPr>
            <p:nvPr/>
          </p:nvSpPr>
          <p:spPr bwMode="auto">
            <a:xfrm flipV="1">
              <a:off x="96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71"/>
            <p:cNvSpPr>
              <a:spLocks noChangeShapeType="1"/>
            </p:cNvSpPr>
            <p:nvPr/>
          </p:nvSpPr>
          <p:spPr bwMode="auto">
            <a:xfrm flipV="1">
              <a:off x="105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72"/>
            <p:cNvSpPr>
              <a:spLocks noChangeShapeType="1"/>
            </p:cNvSpPr>
            <p:nvPr/>
          </p:nvSpPr>
          <p:spPr bwMode="auto">
            <a:xfrm flipV="1">
              <a:off x="1152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73"/>
            <p:cNvSpPr>
              <a:spLocks noChangeShapeType="1"/>
            </p:cNvSpPr>
            <p:nvPr/>
          </p:nvSpPr>
          <p:spPr bwMode="auto">
            <a:xfrm flipV="1">
              <a:off x="1248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74"/>
            <p:cNvSpPr>
              <a:spLocks noChangeShapeType="1"/>
            </p:cNvSpPr>
            <p:nvPr/>
          </p:nvSpPr>
          <p:spPr bwMode="auto">
            <a:xfrm flipV="1">
              <a:off x="134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75"/>
            <p:cNvSpPr>
              <a:spLocks noChangeShapeType="1"/>
            </p:cNvSpPr>
            <p:nvPr/>
          </p:nvSpPr>
          <p:spPr bwMode="auto">
            <a:xfrm flipV="1">
              <a:off x="144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 flipV="1">
              <a:off x="153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" name="Arc 77"/>
          <p:cNvSpPr>
            <a:spLocks/>
          </p:cNvSpPr>
          <p:nvPr/>
        </p:nvSpPr>
        <p:spPr bwMode="auto">
          <a:xfrm flipV="1">
            <a:off x="1600200" y="2895600"/>
            <a:ext cx="5824537" cy="365125"/>
          </a:xfrm>
          <a:custGeom>
            <a:avLst/>
            <a:gdLst>
              <a:gd name="T0" fmla="*/ 5824537 w 43200"/>
              <a:gd name="T1" fmla="*/ 17 h 21725"/>
              <a:gd name="T2" fmla="*/ 0 w 43200"/>
              <a:gd name="T3" fmla="*/ 0 h 21725"/>
              <a:gd name="T4" fmla="*/ 2912269 w 43200"/>
              <a:gd name="T5" fmla="*/ 2101 h 21725"/>
              <a:gd name="T6" fmla="*/ 0 60000 65536"/>
              <a:gd name="T7" fmla="*/ 0 60000 65536"/>
              <a:gd name="T8" fmla="*/ 0 60000 65536"/>
              <a:gd name="T9" fmla="*/ 0 w 43200"/>
              <a:gd name="T10" fmla="*/ 0 h 21725"/>
              <a:gd name="T11" fmla="*/ 43200 w 43200"/>
              <a:gd name="T12" fmla="*/ 21725 h 217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1725" fill="none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</a:path>
              <a:path w="43200" h="21725" stroke="0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  <a:lnTo>
                  <a:pt x="21600" y="125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78"/>
          <p:cNvSpPr>
            <a:spLocks noChangeArrowheads="1"/>
          </p:cNvSpPr>
          <p:nvPr/>
        </p:nvSpPr>
        <p:spPr bwMode="auto">
          <a:xfrm>
            <a:off x="1447800" y="3200400"/>
            <a:ext cx="304800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79"/>
          <p:cNvSpPr>
            <a:spLocks noChangeArrowheads="1"/>
          </p:cNvSpPr>
          <p:nvPr/>
        </p:nvSpPr>
        <p:spPr bwMode="auto">
          <a:xfrm>
            <a:off x="7315200" y="3200400"/>
            <a:ext cx="304800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80"/>
          <p:cNvSpPr>
            <a:spLocks noChangeArrowheads="1"/>
          </p:cNvSpPr>
          <p:nvPr/>
        </p:nvSpPr>
        <p:spPr bwMode="auto">
          <a:xfrm>
            <a:off x="6819900" y="32781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i="0">
                <a:solidFill>
                  <a:schemeClr val="bg1"/>
                </a:solidFill>
                <a:latin typeface="Times New Roman" pitchFamily="18" charset="0"/>
              </a:rPr>
              <a:t>=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371600" y="4419600"/>
            <a:ext cx="152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4000" dirty="0" smtClean="0"/>
              <a:t>2  2  1</a:t>
            </a:r>
          </a:p>
          <a:p>
            <a:pPr>
              <a:buNone/>
            </a:pPr>
            <a:r>
              <a:rPr lang="en-GB" sz="4000" dirty="0" smtClean="0"/>
              <a:t>1  </a:t>
            </a:r>
            <a:r>
              <a:rPr lang="en-GB" sz="4000" dirty="0" smtClean="0">
                <a:solidFill>
                  <a:srgbClr val="FFFF00"/>
                </a:solidFill>
              </a:rPr>
              <a:t>8</a:t>
            </a:r>
            <a:r>
              <a:rPr lang="en-GB" sz="4000" dirty="0" smtClean="0"/>
              <a:t>  2</a:t>
            </a:r>
          </a:p>
          <a:p>
            <a:pPr>
              <a:buNone/>
            </a:pPr>
            <a:r>
              <a:rPr lang="en-GB" sz="4000" dirty="0" smtClean="0"/>
              <a:t>2  2  1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705600" y="4572000"/>
            <a:ext cx="1752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-    -</a:t>
            </a:r>
            <a:endParaRPr lang="en-GB" sz="4000" dirty="0">
              <a:solidFill>
                <a:prstClr val="white"/>
              </a:solidFill>
            </a:endParaRPr>
          </a:p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</a:t>
            </a:r>
            <a:r>
              <a:rPr lang="en-GB" sz="4000" dirty="0" smtClean="0">
                <a:solidFill>
                  <a:srgbClr val="FFFF00"/>
                </a:solidFill>
              </a:rPr>
              <a:t>2</a:t>
            </a:r>
            <a:r>
              <a:rPr lang="en-GB" sz="4000" dirty="0" smtClean="0">
                <a:solidFill>
                  <a:prstClr val="white"/>
                </a:solidFill>
              </a:rPr>
              <a:t>   -</a:t>
            </a:r>
            <a:endParaRPr lang="en-GB" sz="4000" dirty="0">
              <a:solidFill>
                <a:prstClr val="white"/>
              </a:solidFill>
            </a:endParaRPr>
          </a:p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 -    -</a:t>
            </a:r>
            <a:endParaRPr lang="en-GB" sz="4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838200"/>
            <a:ext cx="7772400" cy="55173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2) Using average  for each pixel </a:t>
            </a:r>
            <a:r>
              <a:rPr lang="en-US" sz="3200" dirty="0" smtClean="0"/>
              <a:t>and apply it for 3*3 mask</a:t>
            </a: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(2+2+1+1+8+2+2+2+1</a:t>
            </a:r>
            <a:r>
              <a:rPr lang="en-GB" sz="3200" dirty="0" smtClean="0"/>
              <a:t>)/9  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 =2.3 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7" descr="stdImg"/>
          <p:cNvPicPr>
            <a:picLocks noChangeAspect="1" noChangeArrowheads="1"/>
          </p:cNvPicPr>
          <p:nvPr/>
        </p:nvPicPr>
        <p:blipFill>
          <a:blip r:embed="rId2">
            <a:lum bright="40000" contrast="-70000"/>
          </a:blip>
          <a:srcRect/>
          <a:stretch>
            <a:fillRect/>
          </a:stretch>
        </p:blipFill>
        <p:spPr>
          <a:xfrm>
            <a:off x="7250112" y="3125788"/>
            <a:ext cx="1395413" cy="938212"/>
          </a:xfrm>
          <a:prstGeom prst="rect">
            <a:avLst/>
          </a:prstGeom>
        </p:spPr>
      </p:pic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371600" y="3124200"/>
            <a:ext cx="1371600" cy="914400"/>
            <a:chOff x="768" y="2064"/>
            <a:chExt cx="864" cy="576"/>
          </a:xfrm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768" y="2544"/>
              <a:ext cx="96" cy="96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768" y="2448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864" y="2544"/>
              <a:ext cx="96" cy="96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768" y="2352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864" y="2448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960" y="2544"/>
              <a:ext cx="96" cy="96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768" y="2160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864" y="2256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960" y="2352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1056" y="2448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1152" y="2544"/>
              <a:ext cx="96" cy="9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768" y="2256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864" y="2352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960" y="2448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056" y="2544"/>
              <a:ext cx="96" cy="96"/>
            </a:xfrm>
            <a:prstGeom prst="rect">
              <a:avLst/>
            </a:prstGeom>
            <a:solidFill>
              <a:srgbClr val="CC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768" y="206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864" y="2160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960" y="2256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1056" y="2352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1152" y="2448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1248" y="2544"/>
              <a:ext cx="96" cy="96"/>
            </a:xfrm>
            <a:prstGeom prst="rect">
              <a:avLst/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864" y="206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960" y="2160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1056" y="2256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1152" y="2352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1344" y="2544"/>
              <a:ext cx="96" cy="96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960" y="206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1056" y="2160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1152" y="2256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1248" y="2352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1344" y="2448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1440" y="2544"/>
              <a:ext cx="96" cy="96"/>
            </a:xfrm>
            <a:prstGeom prst="rect">
              <a:avLst/>
            </a:prstGeom>
            <a:solidFill>
              <a:srgbClr val="FFCC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1536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1440" y="2064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>
              <a:off x="1536" y="2160"/>
              <a:ext cx="96" cy="96"/>
            </a:xfrm>
            <a:prstGeom prst="rect">
              <a:avLst/>
            </a:prstGeom>
            <a:solidFill>
              <a:srgbClr val="0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>
              <a:off x="1344" y="2064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1440" y="2160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1536" y="2256"/>
              <a:ext cx="96" cy="96"/>
            </a:xfrm>
            <a:prstGeom prst="rect">
              <a:avLst/>
            </a:prstGeom>
            <a:solidFill>
              <a:srgbClr val="80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>
              <a:off x="1248" y="2064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9"/>
            <p:cNvSpPr>
              <a:spLocks noChangeArrowheads="1"/>
            </p:cNvSpPr>
            <p:nvPr/>
          </p:nvSpPr>
          <p:spPr bwMode="auto">
            <a:xfrm>
              <a:off x="1344" y="2160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50"/>
            <p:cNvSpPr>
              <a:spLocks noChangeArrowheads="1"/>
            </p:cNvSpPr>
            <p:nvPr/>
          </p:nvSpPr>
          <p:spPr bwMode="auto">
            <a:xfrm>
              <a:off x="1440" y="2256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51"/>
            <p:cNvSpPr>
              <a:spLocks noChangeArrowheads="1"/>
            </p:cNvSpPr>
            <p:nvPr/>
          </p:nvSpPr>
          <p:spPr bwMode="auto">
            <a:xfrm>
              <a:off x="1536" y="2352"/>
              <a:ext cx="96" cy="96"/>
            </a:xfrm>
            <a:prstGeom prst="rect">
              <a:avLst/>
            </a:prstGeom>
            <a:solidFill>
              <a:srgbClr val="99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52"/>
            <p:cNvSpPr>
              <a:spLocks noChangeArrowheads="1"/>
            </p:cNvSpPr>
            <p:nvPr/>
          </p:nvSpPr>
          <p:spPr bwMode="auto">
            <a:xfrm>
              <a:off x="1152" y="2064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53"/>
            <p:cNvSpPr>
              <a:spLocks noChangeArrowheads="1"/>
            </p:cNvSpPr>
            <p:nvPr/>
          </p:nvSpPr>
          <p:spPr bwMode="auto">
            <a:xfrm>
              <a:off x="1248" y="2160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54"/>
            <p:cNvSpPr>
              <a:spLocks noChangeArrowheads="1"/>
            </p:cNvSpPr>
            <p:nvPr/>
          </p:nvSpPr>
          <p:spPr bwMode="auto">
            <a:xfrm>
              <a:off x="1344" y="2256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55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6"/>
            <p:cNvSpPr>
              <a:spLocks noChangeArrowheads="1"/>
            </p:cNvSpPr>
            <p:nvPr/>
          </p:nvSpPr>
          <p:spPr bwMode="auto">
            <a:xfrm>
              <a:off x="1536" y="2448"/>
              <a:ext cx="96" cy="96"/>
            </a:xfrm>
            <a:prstGeom prst="rect">
              <a:avLst/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7"/>
            <p:cNvSpPr>
              <a:spLocks noChangeArrowheads="1"/>
            </p:cNvSpPr>
            <p:nvPr/>
          </p:nvSpPr>
          <p:spPr bwMode="auto">
            <a:xfrm>
              <a:off x="1056" y="206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1152" y="2160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1536" y="2544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60"/>
            <p:cNvSpPr>
              <a:spLocks noChangeArrowheads="1"/>
            </p:cNvSpPr>
            <p:nvPr/>
          </p:nvSpPr>
          <p:spPr bwMode="auto">
            <a:xfrm>
              <a:off x="1440" y="2448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1344" y="2352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62"/>
            <p:cNvSpPr>
              <a:spLocks noChangeArrowheads="1"/>
            </p:cNvSpPr>
            <p:nvPr/>
          </p:nvSpPr>
          <p:spPr bwMode="auto">
            <a:xfrm>
              <a:off x="1248" y="2256"/>
              <a:ext cx="96" cy="96"/>
            </a:xfrm>
            <a:prstGeom prst="rect">
              <a:avLst/>
            </a:prstGeom>
            <a:solidFill>
              <a:srgbClr val="FF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768" y="2064"/>
              <a:ext cx="864" cy="576"/>
            </a:xfrm>
            <a:prstGeom prst="rect">
              <a:avLst/>
            </a:prstGeom>
            <a:noFill/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>
              <a:off x="768" y="2160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5"/>
            <p:cNvSpPr>
              <a:spLocks noChangeShapeType="1"/>
            </p:cNvSpPr>
            <p:nvPr/>
          </p:nvSpPr>
          <p:spPr bwMode="auto">
            <a:xfrm>
              <a:off x="768" y="2256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6"/>
            <p:cNvSpPr>
              <a:spLocks noChangeShapeType="1"/>
            </p:cNvSpPr>
            <p:nvPr/>
          </p:nvSpPr>
          <p:spPr bwMode="auto">
            <a:xfrm>
              <a:off x="768" y="2352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7"/>
            <p:cNvSpPr>
              <a:spLocks noChangeShapeType="1"/>
            </p:cNvSpPr>
            <p:nvPr/>
          </p:nvSpPr>
          <p:spPr bwMode="auto">
            <a:xfrm>
              <a:off x="768" y="2448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8"/>
            <p:cNvSpPr>
              <a:spLocks noChangeShapeType="1"/>
            </p:cNvSpPr>
            <p:nvPr/>
          </p:nvSpPr>
          <p:spPr bwMode="auto">
            <a:xfrm>
              <a:off x="768" y="2544"/>
              <a:ext cx="86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69"/>
            <p:cNvSpPr>
              <a:spLocks noChangeShapeType="1"/>
            </p:cNvSpPr>
            <p:nvPr/>
          </p:nvSpPr>
          <p:spPr bwMode="auto">
            <a:xfrm flipV="1">
              <a:off x="86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70"/>
            <p:cNvSpPr>
              <a:spLocks noChangeShapeType="1"/>
            </p:cNvSpPr>
            <p:nvPr/>
          </p:nvSpPr>
          <p:spPr bwMode="auto">
            <a:xfrm flipV="1">
              <a:off x="96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71"/>
            <p:cNvSpPr>
              <a:spLocks noChangeShapeType="1"/>
            </p:cNvSpPr>
            <p:nvPr/>
          </p:nvSpPr>
          <p:spPr bwMode="auto">
            <a:xfrm flipV="1">
              <a:off x="105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72"/>
            <p:cNvSpPr>
              <a:spLocks noChangeShapeType="1"/>
            </p:cNvSpPr>
            <p:nvPr/>
          </p:nvSpPr>
          <p:spPr bwMode="auto">
            <a:xfrm flipV="1">
              <a:off x="1152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73"/>
            <p:cNvSpPr>
              <a:spLocks noChangeShapeType="1"/>
            </p:cNvSpPr>
            <p:nvPr/>
          </p:nvSpPr>
          <p:spPr bwMode="auto">
            <a:xfrm flipV="1">
              <a:off x="1248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4"/>
            <p:cNvSpPr>
              <a:spLocks noChangeShapeType="1"/>
            </p:cNvSpPr>
            <p:nvPr/>
          </p:nvSpPr>
          <p:spPr bwMode="auto">
            <a:xfrm flipV="1">
              <a:off x="1344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5"/>
            <p:cNvSpPr>
              <a:spLocks noChangeShapeType="1"/>
            </p:cNvSpPr>
            <p:nvPr/>
          </p:nvSpPr>
          <p:spPr bwMode="auto">
            <a:xfrm flipV="1">
              <a:off x="1440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6"/>
            <p:cNvSpPr>
              <a:spLocks noChangeShapeType="1"/>
            </p:cNvSpPr>
            <p:nvPr/>
          </p:nvSpPr>
          <p:spPr bwMode="auto">
            <a:xfrm flipV="1">
              <a:off x="1536" y="2064"/>
              <a:ext cx="0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Arc 77"/>
          <p:cNvSpPr>
            <a:spLocks/>
          </p:cNvSpPr>
          <p:nvPr/>
        </p:nvSpPr>
        <p:spPr bwMode="auto">
          <a:xfrm flipV="1">
            <a:off x="1600200" y="2895600"/>
            <a:ext cx="5824537" cy="365125"/>
          </a:xfrm>
          <a:custGeom>
            <a:avLst/>
            <a:gdLst>
              <a:gd name="T0" fmla="*/ 5824537 w 43200"/>
              <a:gd name="T1" fmla="*/ 17 h 21725"/>
              <a:gd name="T2" fmla="*/ 0 w 43200"/>
              <a:gd name="T3" fmla="*/ 0 h 21725"/>
              <a:gd name="T4" fmla="*/ 2912269 w 43200"/>
              <a:gd name="T5" fmla="*/ 2101 h 21725"/>
              <a:gd name="T6" fmla="*/ 0 60000 65536"/>
              <a:gd name="T7" fmla="*/ 0 60000 65536"/>
              <a:gd name="T8" fmla="*/ 0 60000 65536"/>
              <a:gd name="T9" fmla="*/ 0 w 43200"/>
              <a:gd name="T10" fmla="*/ 0 h 21725"/>
              <a:gd name="T11" fmla="*/ 43200 w 43200"/>
              <a:gd name="T12" fmla="*/ 21725 h 217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1725" fill="none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</a:path>
              <a:path w="43200" h="21725" stroke="0" extrusionOk="0">
                <a:moveTo>
                  <a:pt x="43199" y="1"/>
                </a:moveTo>
                <a:cubicBezTo>
                  <a:pt x="43199" y="42"/>
                  <a:pt x="43200" y="83"/>
                  <a:pt x="43200" y="125"/>
                </a:cubicBezTo>
                <a:cubicBezTo>
                  <a:pt x="43200" y="12054"/>
                  <a:pt x="33529" y="21725"/>
                  <a:pt x="21600" y="21725"/>
                </a:cubicBezTo>
                <a:cubicBezTo>
                  <a:pt x="9670" y="21725"/>
                  <a:pt x="0" y="12054"/>
                  <a:pt x="0" y="125"/>
                </a:cubicBezTo>
                <a:cubicBezTo>
                  <a:pt x="-1" y="83"/>
                  <a:pt x="0" y="41"/>
                  <a:pt x="0" y="0"/>
                </a:cubicBezTo>
                <a:lnTo>
                  <a:pt x="21600" y="125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78"/>
          <p:cNvSpPr>
            <a:spLocks noChangeArrowheads="1"/>
          </p:cNvSpPr>
          <p:nvPr/>
        </p:nvSpPr>
        <p:spPr bwMode="auto">
          <a:xfrm>
            <a:off x="1447800" y="3200400"/>
            <a:ext cx="304800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79"/>
          <p:cNvSpPr>
            <a:spLocks noChangeArrowheads="1"/>
          </p:cNvSpPr>
          <p:nvPr/>
        </p:nvSpPr>
        <p:spPr bwMode="auto">
          <a:xfrm>
            <a:off x="7315200" y="3200400"/>
            <a:ext cx="304800" cy="304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80"/>
          <p:cNvSpPr>
            <a:spLocks noChangeArrowheads="1"/>
          </p:cNvSpPr>
          <p:nvPr/>
        </p:nvSpPr>
        <p:spPr bwMode="auto">
          <a:xfrm>
            <a:off x="6819900" y="32781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i="0">
                <a:solidFill>
                  <a:schemeClr val="bg1"/>
                </a:solidFill>
                <a:latin typeface="Times New Roman" pitchFamily="18" charset="0"/>
              </a:rPr>
              <a:t>=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371600" y="4419600"/>
            <a:ext cx="152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4000" dirty="0" smtClean="0"/>
              <a:t>2  2  1</a:t>
            </a:r>
          </a:p>
          <a:p>
            <a:pPr>
              <a:buNone/>
            </a:pPr>
            <a:r>
              <a:rPr lang="en-GB" sz="4000" dirty="0" smtClean="0"/>
              <a:t>1  </a:t>
            </a:r>
            <a:r>
              <a:rPr lang="en-GB" sz="4000" dirty="0" smtClean="0">
                <a:solidFill>
                  <a:srgbClr val="FFFF00"/>
                </a:solidFill>
              </a:rPr>
              <a:t>8</a:t>
            </a:r>
            <a:r>
              <a:rPr lang="en-GB" sz="4000" dirty="0" smtClean="0"/>
              <a:t>  2</a:t>
            </a:r>
          </a:p>
          <a:p>
            <a:pPr>
              <a:buNone/>
            </a:pPr>
            <a:r>
              <a:rPr lang="en-GB" sz="4000" dirty="0" smtClean="0"/>
              <a:t>2  2  1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705600" y="4572000"/>
            <a:ext cx="1752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-     -</a:t>
            </a:r>
            <a:endParaRPr lang="en-GB" sz="4000" dirty="0">
              <a:solidFill>
                <a:prstClr val="white"/>
              </a:solidFill>
            </a:endParaRPr>
          </a:p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</a:t>
            </a:r>
            <a:r>
              <a:rPr lang="en-GB" sz="4000" dirty="0" smtClean="0">
                <a:solidFill>
                  <a:srgbClr val="FFFF00"/>
                </a:solidFill>
              </a:rPr>
              <a:t>2.3</a:t>
            </a:r>
            <a:r>
              <a:rPr lang="en-GB" sz="4000" dirty="0" smtClean="0">
                <a:solidFill>
                  <a:prstClr val="white"/>
                </a:solidFill>
              </a:rPr>
              <a:t> </a:t>
            </a:r>
            <a:r>
              <a:rPr lang="en-GB" sz="4000" dirty="0" smtClean="0">
                <a:solidFill>
                  <a:prstClr val="white"/>
                </a:solidFill>
              </a:rPr>
              <a:t>  -</a:t>
            </a:r>
            <a:endParaRPr lang="en-GB" sz="4000" dirty="0">
              <a:solidFill>
                <a:prstClr val="white"/>
              </a:solidFill>
            </a:endParaRPr>
          </a:p>
          <a:p>
            <a:pPr lvl="0"/>
            <a:r>
              <a:rPr lang="en-GB" sz="4000" dirty="0" smtClean="0">
                <a:solidFill>
                  <a:prstClr val="white"/>
                </a:solidFill>
              </a:rPr>
              <a:t>-     -     -</a:t>
            </a:r>
            <a:endParaRPr lang="en-GB" sz="4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7772400" cy="483156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Lossless </a:t>
            </a:r>
            <a:r>
              <a:rPr lang="en-US" altLang="zh-CN" sz="3600" dirty="0" smtClean="0">
                <a:solidFill>
                  <a:srgbClr val="FFFF00"/>
                </a:solidFill>
                <a:latin typeface="Times New Roman" pitchFamily="18" charset="0"/>
              </a:rPr>
              <a:t>Image </a:t>
            </a:r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Compression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19200" y="1752600"/>
            <a:ext cx="183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·"/>
            </a:pPr>
            <a:r>
              <a:rPr lang="en-US" altLang="zh-CN" sz="2400" dirty="0">
                <a:latin typeface="Comic Sans MS" pitchFamily="66" charset="0"/>
              </a:rPr>
              <a:t> Definition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09700" y="2286000"/>
            <a:ext cx="6872288" cy="556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altLang="zh-CN" sz="2400" dirty="0">
                <a:latin typeface="Comic Sans MS" pitchFamily="66" charset="0"/>
              </a:rPr>
              <a:t> Decompressed image will be mathematically </a:t>
            </a:r>
          </a:p>
          <a:p>
            <a:r>
              <a:rPr lang="en-US" altLang="zh-CN" sz="2400" dirty="0">
                <a:latin typeface="Comic Sans MS" pitchFamily="66" charset="0"/>
              </a:rPr>
              <a:t>identical to the original one (zero error)</a:t>
            </a:r>
          </a:p>
          <a:p>
            <a:endParaRPr lang="en-US" altLang="zh-CN" sz="2400" dirty="0">
              <a:latin typeface="Comic Sans MS" pitchFamily="66" charset="0"/>
            </a:endParaRPr>
          </a:p>
          <a:p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r>
              <a:rPr lang="en-US" altLang="zh-CN" sz="2400" dirty="0">
                <a:latin typeface="Comic Sans MS" pitchFamily="66" charset="0"/>
              </a:rPr>
              <a:t> highly depends on the image type and content</a:t>
            </a: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r>
              <a:rPr lang="en-US" altLang="zh-CN" sz="2400" dirty="0">
                <a:latin typeface="Comic Sans MS" pitchFamily="66" charset="0"/>
              </a:rPr>
              <a:t>Storage and transmission of medical images</a:t>
            </a: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43100" y="4114800"/>
            <a:ext cx="25669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Comic Sans MS" pitchFamily="66" charset="0"/>
              </a:rPr>
              <a:t>synthetic images</a:t>
            </a:r>
          </a:p>
          <a:p>
            <a:pPr algn="ctr"/>
            <a:r>
              <a:rPr lang="en-US" altLang="zh-CN" sz="2400" dirty="0">
                <a:latin typeface="Comic Sans MS" pitchFamily="66" charset="0"/>
              </a:rPr>
              <a:t> &gt;10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227638" y="4130675"/>
            <a:ext cx="30781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latin typeface="Comic Sans MS" pitchFamily="66" charset="0"/>
              </a:rPr>
              <a:t>photographic images</a:t>
            </a:r>
          </a:p>
          <a:p>
            <a:pPr algn="ctr"/>
            <a:r>
              <a:rPr lang="en-US" altLang="zh-CN" sz="2400">
                <a:latin typeface="Comic Sans MS" pitchFamily="66" charset="0"/>
              </a:rPr>
              <a:t> 1~3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236663" y="3200400"/>
            <a:ext cx="2954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·"/>
            </a:pPr>
            <a:r>
              <a:rPr lang="en-US" altLang="zh-CN" sz="2400" dirty="0">
                <a:latin typeface="Comic Sans MS" pitchFamily="66" charset="0"/>
              </a:rPr>
              <a:t> Compression ratio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236663" y="4953000"/>
            <a:ext cx="2143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·"/>
            </a:pPr>
            <a:r>
              <a:rPr lang="en-US" altLang="zh-CN" sz="2400">
                <a:latin typeface="Comic Sans MS" pitchFamily="66" charset="0"/>
              </a:rPr>
              <a:t>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707136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6000" dirty="0" smtClean="0">
                <a:solidFill>
                  <a:srgbClr val="FFFF00"/>
                </a:solidFill>
              </a:rPr>
              <a:t>Any Question?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72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Popular Lossless Image </a:t>
            </a:r>
          </a:p>
          <a:p>
            <a:pPr algn="ctr"/>
            <a:r>
              <a:rPr lang="en-US" altLang="zh-CN" sz="3600" dirty="0">
                <a:solidFill>
                  <a:srgbClr val="FFFF00"/>
                </a:solidFill>
                <a:latin typeface="Times New Roman" pitchFamily="18" charset="0"/>
              </a:rPr>
              <a:t>Compression Techniques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219200" y="1752600"/>
            <a:ext cx="1438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·"/>
            </a:pPr>
            <a:r>
              <a:rPr lang="en-US" altLang="zh-CN" sz="2400" dirty="0">
                <a:latin typeface="Comic Sans MS" pitchFamily="66" charset="0"/>
              </a:rPr>
              <a:t> WinZip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409700" y="2286000"/>
            <a:ext cx="7356475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altLang="zh-CN" sz="2400" dirty="0">
                <a:latin typeface="Comic Sans MS" pitchFamily="66" charset="0"/>
              </a:rPr>
              <a:t> Based on the celebrated Lempel-Ziv algorithm</a:t>
            </a:r>
          </a:p>
          <a:p>
            <a:r>
              <a:rPr lang="en-US" altLang="zh-CN" sz="2400" dirty="0">
                <a:latin typeface="Comic Sans MS" pitchFamily="66" charset="0"/>
              </a:rPr>
              <a:t>invented nearly 30 years ago</a:t>
            </a:r>
          </a:p>
          <a:p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r>
              <a:rPr lang="en-US" altLang="zh-CN" sz="2400" dirty="0">
                <a:latin typeface="Comic Sans MS" pitchFamily="66" charset="0"/>
              </a:rPr>
              <a:t>Based on an enhanced version of LZ algorithm</a:t>
            </a:r>
          </a:p>
          <a:p>
            <a:r>
              <a:rPr lang="en-US" altLang="zh-CN" sz="2400" dirty="0">
                <a:latin typeface="Comic Sans MS" pitchFamily="66" charset="0"/>
              </a:rPr>
              <a:t>by Welch in 1983</a:t>
            </a:r>
          </a:p>
          <a:p>
            <a:r>
              <a:rPr lang="en-US" altLang="zh-CN" sz="2400" dirty="0">
                <a:latin typeface="Comic Sans MS" pitchFamily="66" charset="0"/>
              </a:rPr>
              <a:t>-Was introduced by CompuServe in 1987 and made</a:t>
            </a:r>
          </a:p>
          <a:p>
            <a:r>
              <a:rPr lang="en-US" altLang="zh-CN" sz="2400" dirty="0">
                <a:latin typeface="Comic Sans MS" pitchFamily="66" charset="0"/>
              </a:rPr>
              <a:t>popular until it was not royalty-free in 1994</a:t>
            </a: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  <a:p>
            <a:pPr>
              <a:buFontTx/>
              <a:buChar char="-"/>
            </a:pPr>
            <a:endParaRPr lang="en-US" altLang="zh-CN" sz="2400" dirty="0">
              <a:latin typeface="Comic Sans MS" pitchFamily="66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236663" y="3200400"/>
            <a:ext cx="534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·"/>
            </a:pPr>
            <a:r>
              <a:rPr lang="en-US" altLang="zh-CN" sz="2400">
                <a:latin typeface="Comic Sans MS" pitchFamily="66" charset="0"/>
              </a:rPr>
              <a:t> GIF (Graphic Interchange Format)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236663" y="5334000"/>
            <a:ext cx="5184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·"/>
            </a:pPr>
            <a:r>
              <a:rPr lang="en-US" altLang="zh-CN" sz="2400">
                <a:latin typeface="Comic Sans MS" pitchFamily="66" charset="0"/>
              </a:rPr>
              <a:t> PNG (Portable Network Graphics)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590800" y="5867400"/>
            <a:ext cx="2311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>Image Manipulation : </a:t>
            </a:r>
            <a:b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</a:b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>Noise Removal</a:t>
            </a:r>
            <a:b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itchFamily="18" charset="0"/>
              </a:rPr>
              <a:t>Noise contamination is often inevitable during the acquisition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124200"/>
            <a:ext cx="2497138" cy="2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3124200"/>
            <a:ext cx="2497138" cy="2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7772400" cy="104546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>Image Manipulation :</a:t>
            </a:r>
            <a:b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</a:b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FFFF00"/>
                </a:solidFill>
                <a:latin typeface="Times New Roman" pitchFamily="18" charset="0"/>
              </a:rPr>
              <a:t>Deblurring</a:t>
            </a: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/>
            </a:r>
            <a:b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</a:b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ph idx="1"/>
          </p:nvPr>
        </p:nvGraphicFramePr>
        <p:xfrm>
          <a:off x="1752600" y="1676400"/>
          <a:ext cx="6096000" cy="4572000"/>
        </p:xfrm>
        <a:graphic>
          <a:graphicData uri="http://schemas.openxmlformats.org/presentationml/2006/ole">
            <p:oleObj spid="_x0000_s1026" name="Photo Editor Photo" r:id="rId3" imgW="9752381" imgH="7314286" progId="">
              <p:embed/>
            </p:oleObj>
          </a:graphicData>
        </a:graphic>
      </p:graphicFrame>
      <p:sp>
        <p:nvSpPr>
          <p:cNvPr id="5" name="Rectangle 4"/>
          <p:cNvSpPr/>
          <p:nvPr/>
        </p:nvSpPr>
        <p:spPr>
          <a:xfrm>
            <a:off x="2286000" y="63246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dirty="0" smtClean="0">
                <a:latin typeface="Times New Roman" pitchFamily="18" charset="0"/>
              </a:rPr>
              <a:t>License plate is barely legible due to motion blurring</a:t>
            </a:r>
            <a:endParaRPr lang="en-US" altLang="zh-CN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>Image Manipulation:</a:t>
            </a:r>
            <a:b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</a:b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  <a:t> Contrast Enhancement</a:t>
            </a:r>
            <a:br>
              <a:rPr lang="en-US" altLang="zh-CN" dirty="0" smtClean="0">
                <a:solidFill>
                  <a:srgbClr val="FFFF00"/>
                </a:solidFill>
                <a:latin typeface="Times New Roman" pitchFamily="18" charset="0"/>
              </a:rPr>
            </a:b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133600"/>
            <a:ext cx="3649133" cy="2736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057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057400" y="5105400"/>
            <a:ext cx="2161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dirty="0" smtClean="0">
                <a:latin typeface="Times New Roman" pitchFamily="18" charset="0"/>
              </a:rPr>
              <a:t>under-exposed image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9800" y="5105400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>
                <a:latin typeface="Times New Roman" pitchFamily="18" charset="0"/>
              </a:rPr>
              <a:t>overly-exposed image</a:t>
            </a:r>
            <a:endParaRPr lang="en-US" altLang="zh-CN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1790</Words>
  <Application>Microsoft Office PowerPoint</Application>
  <PresentationFormat>On-screen Show (4:3)</PresentationFormat>
  <Paragraphs>416</Paragraphs>
  <Slides>50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Metro</vt:lpstr>
      <vt:lpstr>Photo Editor Photo</vt:lpstr>
      <vt:lpstr>Image</vt:lpstr>
      <vt:lpstr>Microsoft Office Excel 97-2003 Worksheet</vt:lpstr>
      <vt:lpstr>Microsoft Excel Worksheet</vt:lpstr>
      <vt:lpstr>Parallel Image Processing</vt:lpstr>
      <vt:lpstr>What is Digital image?</vt:lpstr>
      <vt:lpstr> </vt:lpstr>
      <vt:lpstr>Why D.I.P.?</vt:lpstr>
      <vt:lpstr> </vt:lpstr>
      <vt:lpstr> </vt:lpstr>
      <vt:lpstr>Image Manipulation :  Noise Removal </vt:lpstr>
      <vt:lpstr>Image Manipulation :  Deblurring </vt:lpstr>
      <vt:lpstr>Image Manipulation:  Contrast Enhancement </vt:lpstr>
      <vt:lpstr> </vt:lpstr>
      <vt:lpstr>Image Analysis: Edge Detection  </vt:lpstr>
      <vt:lpstr> </vt:lpstr>
      <vt:lpstr>Change Detection in Medical Application </vt:lpstr>
      <vt:lpstr> </vt:lpstr>
      <vt:lpstr> </vt:lpstr>
      <vt:lpstr> </vt:lpstr>
      <vt:lpstr>Object Recognition in Military Applications</vt:lpstr>
      <vt:lpstr>Digital Image Fundamentals</vt:lpstr>
      <vt:lpstr>Binary Images</vt:lpstr>
      <vt:lpstr>Smoothing Algorithm</vt:lpstr>
      <vt:lpstr>How to remove noise?</vt:lpstr>
      <vt:lpstr> </vt:lpstr>
      <vt:lpstr>After smoothing:</vt:lpstr>
      <vt:lpstr>Sharpening and Edge Enhancement</vt:lpstr>
      <vt:lpstr>How they work?  </vt:lpstr>
      <vt:lpstr>Prewitt/Sobel Edge Detector</vt:lpstr>
      <vt:lpstr>Slide 27</vt:lpstr>
      <vt:lpstr>Slide 28</vt:lpstr>
      <vt:lpstr>Slide 29</vt:lpstr>
      <vt:lpstr> </vt:lpstr>
      <vt:lpstr>Why parallelism in imaging?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Example – Parallel Image Processing on Clusters</vt:lpstr>
      <vt:lpstr>Sequential = parallel</vt:lpstr>
      <vt:lpstr>Sequential = parallel</vt:lpstr>
      <vt:lpstr>Measurements on DAS-1</vt:lpstr>
      <vt:lpstr>Measurements on DAS-2</vt:lpstr>
      <vt:lpstr>Resources:</vt:lpstr>
      <vt:lpstr>Q: What are two algorithms that we can use to remove noise from the image and how they work?</vt:lpstr>
      <vt:lpstr>How to remove noise?</vt:lpstr>
      <vt:lpstr> 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Image Processing</dc:title>
  <dc:creator>Abdullah</dc:creator>
  <cp:lastModifiedBy>Abdullah</cp:lastModifiedBy>
  <cp:revision>72</cp:revision>
  <dcterms:created xsi:type="dcterms:W3CDTF">2009-03-25T21:49:18Z</dcterms:created>
  <dcterms:modified xsi:type="dcterms:W3CDTF">2009-04-03T20:15:32Z</dcterms:modified>
</cp:coreProperties>
</file>